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8" r:id="rId5"/>
    <p:sldId id="277" r:id="rId6"/>
    <p:sldId id="261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6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96480" autoAdjust="0"/>
  </p:normalViewPr>
  <p:slideViewPr>
    <p:cSldViewPr snapToGrid="0">
      <p:cViewPr varScale="1">
        <p:scale>
          <a:sx n="115" d="100"/>
          <a:sy n="115" d="100"/>
        </p:scale>
        <p:origin x="37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48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13CA-BD1E-42C5-8C30-D3C8A8373F98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459E-C6C0-448D-A99B-41827D27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13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B84B-C0E3-4999-B39A-F486E6AFCCB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513-E348-4B4A-9862-F191E097C8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49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F3BF-68D0-4269-BE74-00B82E0D8D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3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83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74920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0" y="4590000"/>
            <a:ext cx="12192000" cy="2268000"/>
            <a:chOff x="-1113692" y="4986000"/>
            <a:chExt cx="12192000" cy="2268000"/>
          </a:xfrm>
        </p:grpSpPr>
        <p:sp>
          <p:nvSpPr>
            <p:cNvPr id="10" name="직사각형 9"/>
            <p:cNvSpPr>
              <a:spLocks noChangeAspect="1"/>
            </p:cNvSpPr>
            <p:nvPr userDrawn="1"/>
          </p:nvSpPr>
          <p:spPr>
            <a:xfrm>
              <a:off x="-1113692" y="4986000"/>
              <a:ext cx="12192000" cy="22680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"/>
            <p:cNvSpPr>
              <a:spLocks noChangeAspect="1"/>
            </p:cNvSpPr>
            <p:nvPr userDrawn="1"/>
          </p:nvSpPr>
          <p:spPr>
            <a:xfrm>
              <a:off x="9734323" y="4986000"/>
              <a:ext cx="1342800" cy="1342800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000" h="1440000">
                  <a:moveTo>
                    <a:pt x="0" y="0"/>
                  </a:moveTo>
                  <a:lnTo>
                    <a:pt x="1440000" y="0"/>
                  </a:lnTo>
                  <a:lnTo>
                    <a:pt x="1440000" y="14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7" y="364699"/>
            <a:ext cx="895999" cy="1426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3" y="238008"/>
            <a:ext cx="1365114" cy="3959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" y="6596964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590288"/>
            <a:ext cx="12188952" cy="226771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39712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792354"/>
            <a:ext cx="12188952" cy="45171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40"/>
            <a:ext cx="12192000" cy="1493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30932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597" y="1193784"/>
            <a:ext cx="1008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86" y="450640"/>
            <a:ext cx="1118279" cy="3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" y="6592307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585" y="225014"/>
            <a:ext cx="10080000" cy="360000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35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0" y="216000"/>
            <a:ext cx="994026" cy="28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8803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6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0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5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0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6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0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4"/>
          <p:cNvSpPr txBox="1">
            <a:spLocks/>
          </p:cNvSpPr>
          <p:nvPr/>
        </p:nvSpPr>
        <p:spPr>
          <a:xfrm>
            <a:off x="465639" y="5077322"/>
            <a:ext cx="6921279" cy="4628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Příručka pro resetování DDNS/P2P</a:t>
            </a:r>
          </a:p>
        </p:txBody>
      </p:sp>
    </p:spTree>
    <p:extLst>
      <p:ext uri="{BB962C8B-B14F-4D97-AF65-F5344CB8AC3E}">
        <p14:creationId xmlns:p14="http://schemas.microsoft.com/office/powerpoint/2010/main" val="16073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2-2. Jak na resetování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497667" y="3139998"/>
            <a:ext cx="6021642" cy="2848225"/>
            <a:chOff x="2156310" y="2670766"/>
            <a:chExt cx="6021642" cy="284822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310" y="2670766"/>
              <a:ext cx="6021642" cy="2848225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3483665" y="3795826"/>
              <a:ext cx="459070" cy="46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2897753" y="4294553"/>
            <a:ext cx="1337187" cy="5828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20849" y="4414201"/>
            <a:ext cx="2697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/>
              <a:t>Nový QR kód pro registraci P2P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8125615" y="3320587"/>
            <a:ext cx="1238864" cy="39329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Kontrola nového DDNS ID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[Nastavení] &gt; [Síť] &gt; [DDNS&amp;P2P] </a:t>
            </a:r>
          </a:p>
          <a:p>
            <a:r>
              <a:rPr lang="cs-CZ" sz="1600" dirty="0"/>
              <a:t>http://ddns.hanwha-security.com/&lt;ID produktu&gt;</a:t>
            </a:r>
          </a:p>
          <a:p>
            <a:pPr lvl="1"/>
            <a:r>
              <a:rPr lang="cs-CZ" sz="1600" dirty="0"/>
              <a:t>Své &lt;ID produktu&gt; můžete vždy zkontrolovat v menu DDNS/P2P.</a:t>
            </a:r>
          </a:p>
          <a:p>
            <a:pPr lvl="1"/>
            <a:r>
              <a:rPr lang="cs-CZ" sz="1600" dirty="0"/>
              <a:t>Příklad adresy připojení: http://ddns.hanwha-security.com/3S1NRGUX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312947"/>
            <a:ext cx="751831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4. případ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9798424" y="1018388"/>
            <a:ext cx="765292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1. případ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0619033" y="1018388"/>
            <a:ext cx="751830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2. případ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9798424" y="1312948"/>
            <a:ext cx="765292" cy="2281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3. případ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7C4D70B-3B2E-E886-C057-8F6638CC2760}"/>
              </a:ext>
            </a:extLst>
          </p:cNvPr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2625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2-2. Jak na resetování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51449" y="1020533"/>
            <a:ext cx="742885" cy="2343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2. případ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843247" y="1317091"/>
            <a:ext cx="742885" cy="2343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3. případ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252042" y="2731805"/>
            <a:ext cx="6942663" cy="3910247"/>
            <a:chOff x="2344291" y="2231190"/>
            <a:chExt cx="7962461" cy="456901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291" y="2231190"/>
              <a:ext cx="2111129" cy="4569013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482" y="2231191"/>
              <a:ext cx="2101963" cy="4549176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4789" y="2231191"/>
              <a:ext cx="2101963" cy="4549176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6"/>
            <a:srcRect t="658" b="658"/>
            <a:stretch/>
          </p:blipFill>
          <p:spPr>
            <a:xfrm>
              <a:off x="4075719" y="23004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900" y="23337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3392" y="2902396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71080" y="4515696"/>
              <a:ext cx="900000" cy="90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37" name="타원 36"/>
            <p:cNvSpPr/>
            <p:nvPr/>
          </p:nvSpPr>
          <p:spPr>
            <a:xfrm>
              <a:off x="4022511" y="2284212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타원 37"/>
            <p:cNvSpPr/>
            <p:nvPr/>
          </p:nvSpPr>
          <p:spPr>
            <a:xfrm>
              <a:off x="3378833" y="2929070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타원 38"/>
            <p:cNvSpPr/>
            <p:nvPr/>
          </p:nvSpPr>
          <p:spPr>
            <a:xfrm>
              <a:off x="6784135" y="233376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9271080" y="4505779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10651449" y="1317091"/>
            <a:ext cx="742885" cy="2343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4. případ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834474" y="1025737"/>
            <a:ext cx="742885" cy="2343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1. případ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Odebrání zařízení z aplikace Wisenet Mobile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Spusťte Wisenet Mobile pro odebrání NVR ze seznamu zařízení.</a:t>
            </a:r>
          </a:p>
          <a:p>
            <a:pPr marL="0" indent="0">
              <a:buNone/>
            </a:pPr>
            <a:r>
              <a:rPr lang="cs-CZ" sz="1600" dirty="0"/>
              <a:t>   - Pro registraci jako nový QR kód ze seznamu odeberte pouze NVR. (Zařízení, u kterých je aktuální QR k</a:t>
            </a:r>
            <a:r>
              <a:rPr lang="en-US" sz="1600" dirty="0"/>
              <a:t>od </a:t>
            </a:r>
            <a:r>
              <a:rPr lang="cs-CZ" sz="1600" dirty="0"/>
              <a:t>zachován, nebudou odstraněna.)</a:t>
            </a:r>
          </a:p>
          <a:p>
            <a:pPr marL="0" indent="0">
              <a:buNone/>
            </a:pPr>
            <a:r>
              <a:rPr lang="cs-CZ" sz="1600" dirty="0"/>
              <a:t>   - Podívejte se na seznam cílových modelů na straně 3.</a:t>
            </a:r>
          </a:p>
        </p:txBody>
      </p:sp>
      <p:sp>
        <p:nvSpPr>
          <p:cNvPr id="31" name="타원 30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9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2-2. Jak na resetování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19033" y="1018388"/>
            <a:ext cx="742885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2. případ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824206" y="1312947"/>
            <a:ext cx="742886" cy="2323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3. případ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820831" y="1024595"/>
            <a:ext cx="742886" cy="23230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1. případ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619032" y="1312947"/>
            <a:ext cx="742886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4. případ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20271" y="2063104"/>
            <a:ext cx="9907024" cy="4297555"/>
            <a:chOff x="821215" y="1941355"/>
            <a:chExt cx="10370239" cy="4565704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854" y="1941355"/>
              <a:ext cx="2109600" cy="4565704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821215" y="1941355"/>
              <a:ext cx="2109600" cy="4565704"/>
              <a:chOff x="22725" y="2221665"/>
              <a:chExt cx="2109600" cy="4565704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5" y="2221665"/>
                <a:ext cx="2109600" cy="4565704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6" y="2526158"/>
                <a:ext cx="733425" cy="733425"/>
              </a:xfrm>
              <a:prstGeom prst="ellipse">
                <a:avLst/>
              </a:prstGeom>
              <a:ln w="44450">
                <a:solidFill>
                  <a:schemeClr val="accent4"/>
                </a:solidFill>
              </a:ln>
            </p:spPr>
          </p:pic>
          <p:sp>
            <p:nvSpPr>
              <p:cNvPr id="35" name="타원 34"/>
              <p:cNvSpPr/>
              <p:nvPr/>
            </p:nvSpPr>
            <p:spPr>
              <a:xfrm>
                <a:off x="22725" y="2486230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3558349" y="1941355"/>
              <a:ext cx="2109600" cy="4565704"/>
              <a:chOff x="2353600" y="2221665"/>
              <a:chExt cx="2109600" cy="4565704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36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3" name="직사각형 42"/>
              <p:cNvSpPr/>
              <p:nvPr/>
            </p:nvSpPr>
            <p:spPr>
              <a:xfrm>
                <a:off x="2353600" y="2735612"/>
                <a:ext cx="2109600" cy="3417538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3283709" y="2610921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92785" y="2892870"/>
                <a:ext cx="2021196" cy="5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/>
                  <a:t>Oskenování nového </a:t>
                </a: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cs-CZ" sz="1400" b="1" dirty="0"/>
                  <a:t>QR kódu</a:t>
                </a: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6295483" y="1941355"/>
              <a:ext cx="2158838" cy="4565704"/>
              <a:chOff x="4661104" y="2221665"/>
              <a:chExt cx="2158838" cy="4565704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0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4710341" y="4314924"/>
                <a:ext cx="2109600" cy="1180675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640450" y="4190233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61104" y="4472182"/>
                <a:ext cx="2158838" cy="5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/>
                  <a:t>Zadání údajů účtu </a:t>
                </a: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cs-CZ" sz="1400" b="1" dirty="0"/>
                  <a:t>správce NVR</a:t>
                </a:r>
              </a:p>
            </p:txBody>
          </p:sp>
        </p:grpSp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Opětovná registrace nového QR kódu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/>
              <a:t>Opětovně zaregistrujte zařízení za použití QR kódu v aplikaci Wisenet Mobile.</a:t>
            </a:r>
          </a:p>
        </p:txBody>
      </p:sp>
      <p:sp>
        <p:nvSpPr>
          <p:cNvPr id="29" name="타원 28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88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2-3. Dotazy a odpovědi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88021" y="1867808"/>
            <a:ext cx="10889257" cy="2949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D) Mohu stále používat funkci P2P, pokud neresetuji P2P po provedení přechodu na vyšší verzi?</a:t>
            </a:r>
          </a:p>
          <a:p>
            <a:pPr marL="457200" lvl="1" indent="0">
              <a:buNone/>
            </a:pPr>
            <a:r>
              <a:rPr lang="cs-CZ" sz="1600" dirty="0"/>
              <a:t>O) Ne, nemůžete. Pro možnost dalšího používání musíte provést resetování a P2P znovu zaregistrovat.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cs-CZ" sz="1600" dirty="0"/>
              <a:t>D) Mohu stále používat funkci DDNS, pokud neresetuji DDNS po provedení přechodu na vyšší verzi?</a:t>
            </a:r>
          </a:p>
          <a:p>
            <a:pPr marL="457200" lvl="1" indent="0">
              <a:buNone/>
            </a:pPr>
            <a:r>
              <a:rPr lang="cs-CZ" sz="1600" dirty="0"/>
              <a:t>O) Pokud jste již provedli registraci DDNS dříve, můžete ho používat s předchozí adresou DDNS.</a:t>
            </a:r>
            <a:r>
              <a:rPr lang="en-US" sz="1600" dirty="0"/>
              <a:t> </a:t>
            </a:r>
            <a:r>
              <a:rPr lang="cs-CZ" sz="1600" dirty="0"/>
              <a:t>Nicméně již dříve zaregistrované informace o ID nebude možné zkontrolovat v NVR. Z tohoto důvodu těm</a:t>
            </a:r>
            <a:r>
              <a:rPr lang="en-US" sz="1600" dirty="0"/>
              <a:t>, </a:t>
            </a:r>
            <a:r>
              <a:rPr lang="cs-CZ" sz="1600" dirty="0"/>
              <a:t>kdo nemají k dispozici tyto informace, doporučujeme provést opětovnou registraci nového ID.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cs-CZ" sz="1600" dirty="0"/>
              <a:t>D) Mám resetovat P2P/DDNS pokaždé, když převedu software na vyšší úroveň?</a:t>
            </a:r>
          </a:p>
          <a:p>
            <a:pPr marL="457200" lvl="1" indent="0">
              <a:buNone/>
            </a:pPr>
            <a:r>
              <a:rPr lang="cs-CZ" sz="1600" dirty="0"/>
              <a:t>O) Ne, vyžadováno je to jen jednou.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Dotazy a odpovědi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2-3. Dotazy a odpovědi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88021" y="1867808"/>
            <a:ext cx="10889257" cy="4098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D) Pokud musím software navrátit do předchozí nižší verze při výskytu problému, budu moci i nadále používat funkci P2P?</a:t>
            </a:r>
          </a:p>
          <a:p>
            <a:pPr marL="457200" lvl="1" indent="0">
              <a:buNone/>
            </a:pPr>
            <a:r>
              <a:rPr lang="cs-CZ" sz="1600" dirty="0"/>
              <a:t>O) Budete ji moci využívat, ale budete muset ještě jednou provést resetování funkce P2P.</a:t>
            </a:r>
            <a:r>
              <a:rPr lang="en-US" sz="1600" dirty="0"/>
              <a:t> </a:t>
            </a:r>
            <a:r>
              <a:rPr lang="cs-CZ" sz="1600" dirty="0"/>
              <a:t>Pro zachování stability systému nicméně doporučujeme navrácení do nižších verzí neprovádět.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cs-CZ" sz="1600" dirty="0"/>
              <a:t>D) Pokud musím software navrátit do předchozí nižší verze při výskytu problému, budu moci i nadále používat funkci DDNS?</a:t>
            </a:r>
          </a:p>
          <a:p>
            <a:pPr marL="457200" lvl="1" indent="0">
              <a:buNone/>
            </a:pPr>
            <a:r>
              <a:rPr lang="cs-CZ" sz="1600" dirty="0"/>
              <a:t>O) Pokud jste již provedli registraci DDNS před přechodem na vyšší verzi, můžete ho používat s tímto ID.</a:t>
            </a:r>
            <a:r>
              <a:rPr lang="en-US" sz="1600" dirty="0"/>
              <a:t> </a:t>
            </a:r>
            <a:r>
              <a:rPr lang="cs-CZ" sz="1600" dirty="0"/>
              <a:t>Pokud jste před přechodem na vyšší verzi registraci DDNS ještě nikdy neprovedli, budete si muset vytvořit </a:t>
            </a:r>
            <a:r>
              <a:rPr lang="en-US" sz="1600" dirty="0"/>
              <a:t>                                                                                                                                            </a:t>
            </a:r>
            <a:r>
              <a:rPr lang="cs-CZ" sz="1600" dirty="0"/>
              <a:t>ID na stránce DDNS a použít toto nově vytvořené ID na NVR.</a:t>
            </a:r>
          </a:p>
          <a:p>
            <a:pPr marL="457200" lvl="1" indent="0">
              <a:buNone/>
            </a:pPr>
            <a:r>
              <a:rPr lang="cs-CZ" sz="1600" dirty="0"/>
              <a:t>O) ID, která jsou automaticky generována na NVR, nelze používat po navrácení na nižší úroveň. Z tohoto důvodu, pokud máte prohlížeč nebo externí systém, který byl zaregistrován s pomocí ID, bude prohlížeč nebo externí systém nutné znovu zaregistrovat k použití. Pro zachování stability systému nicméně doporučujeme navrácení do nižších verzí neprovádět.</a:t>
            </a:r>
          </a:p>
          <a:p>
            <a:pPr marL="457200" lvl="1" indent="0">
              <a:buNone/>
            </a:pPr>
            <a:endParaRPr lang="en-US" altLang="ko-KR" sz="16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Dotazy a odpovědi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" y="568971"/>
            <a:ext cx="1792003" cy="28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97025" y="5826979"/>
            <a:ext cx="3717047" cy="553998"/>
            <a:chOff x="699002" y="5480098"/>
            <a:chExt cx="3717047" cy="55399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238" y="5819748"/>
              <a:ext cx="787951" cy="1224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699002" y="5480098"/>
              <a:ext cx="3717047" cy="553998"/>
            </a:xfrm>
            <a:prstGeom prst="rect">
              <a:avLst/>
            </a:prstGeom>
          </p:spPr>
          <p:txBody>
            <a:bodyPr wrap="square" lIns="144000" rIns="144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cs-CZ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6, Pangyo-ro 319beon-gil, Bundang-gu, Seongnam-si, Gyeonggi-do, Korejská republika </a:t>
              </a:r>
            </a:p>
            <a:p>
              <a:pPr>
                <a:lnSpc>
                  <a:spcPct val="150000"/>
                </a:lnSpc>
              </a:pPr>
              <a:r>
                <a:rPr lang="cs-CZ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www.hanwha-security.com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510568" y="2493989"/>
            <a:ext cx="36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b="1">
                <a:latin typeface="+mj-ea"/>
                <a:ea typeface="+mj-ea"/>
                <a:cs typeface="Arial" panose="020B0604020202020204" pitchFamily="34" charset="0"/>
              </a:rPr>
              <a:t>1. </a:t>
            </a:r>
            <a:r>
              <a:rPr lang="cs-CZ" sz="2000" b="1">
                <a:latin typeface="+mj-ea"/>
                <a:ea typeface="+mj-ea"/>
                <a:cs typeface="Arial" panose="020B0604020202020204" pitchFamily="34" charset="0"/>
              </a:rPr>
              <a:t>Nové funkce DDNS/P2P</a:t>
            </a:r>
          </a:p>
        </p:txBody>
      </p:sp>
      <p:sp>
        <p:nvSpPr>
          <p:cNvPr id="16" name="내용 개체 틀 4"/>
          <p:cNvSpPr txBox="1">
            <a:spLocks/>
          </p:cNvSpPr>
          <p:nvPr/>
        </p:nvSpPr>
        <p:spPr>
          <a:xfrm>
            <a:off x="414821" y="1739523"/>
            <a:ext cx="3600000" cy="71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>
                <a:solidFill>
                  <a:srgbClr val="F3732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17" name="내용 개체 틀 4"/>
          <p:cNvSpPr txBox="1">
            <a:spLocks/>
          </p:cNvSpPr>
          <p:nvPr/>
        </p:nvSpPr>
        <p:spPr>
          <a:xfrm>
            <a:off x="510568" y="3060038"/>
            <a:ext cx="2520000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>
                <a:latin typeface="+mj-ea"/>
                <a:ea typeface="+mj-ea"/>
                <a:cs typeface="Arial" panose="020B0604020202020204" pitchFamily="34" charset="0"/>
              </a:rPr>
              <a:t>1-1. Přehled změn funkcí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>
                <a:latin typeface="+mj-ea"/>
                <a:ea typeface="+mj-ea"/>
                <a:cs typeface="Arial" panose="020B0604020202020204" pitchFamily="34" charset="0"/>
              </a:rPr>
              <a:t>1-2. Cílové modely</a:t>
            </a:r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4594819" y="2493989"/>
            <a:ext cx="4074052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b="1" dirty="0">
                <a:latin typeface="+mj-ea"/>
                <a:ea typeface="+mj-ea"/>
                <a:cs typeface="Arial" panose="020B0604020202020204" pitchFamily="34" charset="0"/>
              </a:rPr>
              <a:t>2. </a:t>
            </a:r>
            <a:r>
              <a:rPr lang="cs-CZ" sz="2000" b="1" dirty="0">
                <a:latin typeface="+mj-ea"/>
                <a:ea typeface="+mj-ea"/>
                <a:cs typeface="Arial" panose="020B0604020202020204" pitchFamily="34" charset="0"/>
              </a:rPr>
              <a:t>Jak na resetování DDNS/P2P</a:t>
            </a:r>
          </a:p>
        </p:txBody>
      </p:sp>
      <p:sp>
        <p:nvSpPr>
          <p:cNvPr id="19" name="내용 개체 틀 4"/>
          <p:cNvSpPr txBox="1">
            <a:spLocks/>
          </p:cNvSpPr>
          <p:nvPr/>
        </p:nvSpPr>
        <p:spPr>
          <a:xfrm>
            <a:off x="4594819" y="3060038"/>
            <a:ext cx="2520000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 dirty="0">
                <a:latin typeface="+mj-ea"/>
                <a:ea typeface="+mj-ea"/>
                <a:cs typeface="Arial" panose="020B0604020202020204" pitchFamily="34" charset="0"/>
              </a:rPr>
              <a:t>2-1. Kontrola stavu použití funkce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 dirty="0">
                <a:latin typeface="+mj-ea"/>
                <a:ea typeface="+mj-ea"/>
                <a:cs typeface="Arial" panose="020B0604020202020204" pitchFamily="34" charset="0"/>
              </a:rPr>
              <a:t>2-2. Jak na resetování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 dirty="0">
                <a:latin typeface="+mj-ea"/>
                <a:ea typeface="+mj-ea"/>
                <a:cs typeface="Arial" panose="020B0604020202020204" pitchFamily="34" charset="0"/>
              </a:rPr>
              <a:t>2-3. Dotazy a odpovědi</a:t>
            </a:r>
          </a:p>
        </p:txBody>
      </p:sp>
    </p:spTree>
    <p:extLst>
      <p:ext uri="{BB962C8B-B14F-4D97-AF65-F5344CB8AC3E}">
        <p14:creationId xmlns:p14="http://schemas.microsoft.com/office/powerpoint/2010/main" val="11014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19122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1. Nové funkce DDNS/P2P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96" y="6557831"/>
            <a:ext cx="672002" cy="1080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7742" y="6455871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41127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1-1. Přehled změn funkcí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345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Integrované funkce DDNS/P2P a zdokonalená cesta připojení.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cs-CZ" sz="1400" dirty="0">
                <a:latin typeface="+mn-ea"/>
                <a:ea typeface="+mn-ea"/>
                <a:cs typeface="Arial" panose="020B0604020202020204" pitchFamily="34" charset="0"/>
              </a:rPr>
              <a:t>Vytvoření a automatická registrace DDNS ID, a vytvoření P2P UID (QR) na základě výběru aktivování funkcí DDNS/P2P</a:t>
            </a:r>
            <a:r>
              <a:rPr lang="en-US" sz="1400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cs-CZ" sz="1400" dirty="0"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cs-CZ" sz="1400" dirty="0">
                <a:latin typeface="+mn-ea"/>
                <a:ea typeface="+mn-ea"/>
                <a:cs typeface="Arial" panose="020B0604020202020204" pitchFamily="34" charset="0"/>
              </a:rPr>
              <a:t>K dispozici na základě integrování individuálních metod pro vzdálený přístup DDNS a P2P (DDNS, automatická cloudová konverze)</a:t>
            </a:r>
            <a:r>
              <a:rPr lang="en-US" sz="1400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cs-CZ" sz="1400" dirty="0"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cs-CZ" sz="1400" dirty="0">
                <a:latin typeface="+mn-ea"/>
                <a:ea typeface="+mn-ea"/>
                <a:cs typeface="Arial" panose="020B0604020202020204" pitchFamily="34" charset="0"/>
              </a:rPr>
              <a:t>Použití cloudového P2P jako kompenzace zpoždění přístupu k TURN serveru</a:t>
            </a: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cs-CZ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31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62636"/>
              </p:ext>
            </p:extLst>
          </p:nvPr>
        </p:nvGraphicFramePr>
        <p:xfrm>
          <a:off x="385679" y="2836113"/>
          <a:ext cx="5748415" cy="362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4873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9909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29642"/>
              </p:ext>
            </p:extLst>
          </p:nvPr>
        </p:nvGraphicFramePr>
        <p:xfrm>
          <a:off x="6121245" y="2838540"/>
          <a:ext cx="5748415" cy="361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2028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7900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6482701" y="3838595"/>
            <a:ext cx="1074333" cy="776427"/>
            <a:chOff x="6837259" y="3838595"/>
            <a:chExt cx="1074333" cy="776427"/>
          </a:xfrm>
        </p:grpSpPr>
        <p:grpSp>
          <p:nvGrpSpPr>
            <p:cNvPr id="77" name="그룹 76"/>
            <p:cNvGrpSpPr/>
            <p:nvPr/>
          </p:nvGrpSpPr>
          <p:grpSpPr>
            <a:xfrm>
              <a:off x="6998423" y="3838595"/>
              <a:ext cx="755073" cy="776427"/>
              <a:chOff x="658091" y="1977651"/>
              <a:chExt cx="872836" cy="1188112"/>
            </a:xfrm>
          </p:grpSpPr>
          <p:sp>
            <p:nvSpPr>
              <p:cNvPr id="78" name="순서도: 자기 디스크 77"/>
              <p:cNvSpPr/>
              <p:nvPr/>
            </p:nvSpPr>
            <p:spPr>
              <a:xfrm>
                <a:off x="658091" y="271549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순서도: 자기 디스크 78"/>
              <p:cNvSpPr/>
              <p:nvPr/>
            </p:nvSpPr>
            <p:spPr>
              <a:xfrm>
                <a:off x="658091" y="234657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순서도: 자기 디스크 79"/>
              <p:cNvSpPr/>
              <p:nvPr/>
            </p:nvSpPr>
            <p:spPr>
              <a:xfrm>
                <a:off x="658091" y="197765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837259" y="4097983"/>
              <a:ext cx="10743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100" b="1"/>
                <a:t>Server DDNS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148293" y="4840134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/>
              <a:t>Připojení k serveru DDNS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80591" y="4755005"/>
            <a:ext cx="1451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1"/>
              <a:t>Pokud není k dispozici cesta k serveru DDNS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10235757" y="3908959"/>
            <a:ext cx="1383076" cy="635699"/>
            <a:chOff x="6565489" y="3082875"/>
            <a:chExt cx="1383076" cy="635699"/>
          </a:xfrm>
        </p:grpSpPr>
        <p:sp>
          <p:nvSpPr>
            <p:cNvPr id="92" name="자유형 91"/>
            <p:cNvSpPr/>
            <p:nvPr/>
          </p:nvSpPr>
          <p:spPr>
            <a:xfrm>
              <a:off x="6565489" y="3082875"/>
              <a:ext cx="1383076" cy="635699"/>
            </a:xfrm>
            <a:custGeom>
              <a:avLst/>
              <a:gdLst>
                <a:gd name="connsiteX0" fmla="*/ 1018944 w 2327450"/>
                <a:gd name="connsiteY0" fmla="*/ 0 h 1069759"/>
                <a:gd name="connsiteX1" fmla="*/ 1560126 w 2327450"/>
                <a:gd name="connsiteY1" fmla="*/ 287744 h 1069759"/>
                <a:gd name="connsiteX2" fmla="*/ 1561461 w 2327450"/>
                <a:gd name="connsiteY2" fmla="*/ 290203 h 1069759"/>
                <a:gd name="connsiteX3" fmla="*/ 1625812 w 2327450"/>
                <a:gd name="connsiteY3" fmla="*/ 296691 h 1069759"/>
                <a:gd name="connsiteX4" fmla="*/ 1992572 w 2327450"/>
                <a:gd name="connsiteY4" fmla="*/ 597503 h 1069759"/>
                <a:gd name="connsiteX5" fmla="*/ 2003909 w 2327450"/>
                <a:gd name="connsiteY5" fmla="*/ 634025 h 1069759"/>
                <a:gd name="connsiteX6" fmla="*/ 2032608 w 2327450"/>
                <a:gd name="connsiteY6" fmla="*/ 631132 h 1069759"/>
                <a:gd name="connsiteX7" fmla="*/ 2327450 w 2327450"/>
                <a:gd name="connsiteY7" fmla="*/ 925974 h 1069759"/>
                <a:gd name="connsiteX8" fmla="*/ 2304280 w 2327450"/>
                <a:gd name="connsiteY8" fmla="*/ 1040740 h 1069759"/>
                <a:gd name="connsiteX9" fmla="*/ 2288529 w 2327450"/>
                <a:gd name="connsiteY9" fmla="*/ 1069759 h 1069759"/>
                <a:gd name="connsiteX10" fmla="*/ 25121 w 2327450"/>
                <a:gd name="connsiteY10" fmla="*/ 1069759 h 1069759"/>
                <a:gd name="connsiteX11" fmla="*/ 7442 w 2327450"/>
                <a:gd name="connsiteY11" fmla="*/ 1012807 h 1069759"/>
                <a:gd name="connsiteX12" fmla="*/ 0 w 2327450"/>
                <a:gd name="connsiteY12" fmla="*/ 938984 h 1069759"/>
                <a:gd name="connsiteX13" fmla="*/ 366302 w 2327450"/>
                <a:gd name="connsiteY13" fmla="*/ 572682 h 1069759"/>
                <a:gd name="connsiteX14" fmla="*/ 374281 w 2327450"/>
                <a:gd name="connsiteY14" fmla="*/ 573486 h 1069759"/>
                <a:gd name="connsiteX15" fmla="*/ 379560 w 2327450"/>
                <a:gd name="connsiteY15" fmla="*/ 521112 h 1069759"/>
                <a:gd name="connsiteX16" fmla="*/ 1018944 w 2327450"/>
                <a:gd name="connsiteY16" fmla="*/ 0 h 10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450" h="1069759">
                  <a:moveTo>
                    <a:pt x="1018944" y="0"/>
                  </a:moveTo>
                  <a:cubicBezTo>
                    <a:pt x="1244222" y="0"/>
                    <a:pt x="1442841" y="114140"/>
                    <a:pt x="1560126" y="287744"/>
                  </a:cubicBezTo>
                  <a:lnTo>
                    <a:pt x="1561461" y="290203"/>
                  </a:lnTo>
                  <a:lnTo>
                    <a:pt x="1625812" y="296691"/>
                  </a:lnTo>
                  <a:cubicBezTo>
                    <a:pt x="1791640" y="330624"/>
                    <a:pt x="1928120" y="445122"/>
                    <a:pt x="1992572" y="597503"/>
                  </a:cubicBezTo>
                  <a:lnTo>
                    <a:pt x="2003909" y="634025"/>
                  </a:lnTo>
                  <a:lnTo>
                    <a:pt x="2032608" y="631132"/>
                  </a:lnTo>
                  <a:cubicBezTo>
                    <a:pt x="2195445" y="631132"/>
                    <a:pt x="2327450" y="763137"/>
                    <a:pt x="2327450" y="925974"/>
                  </a:cubicBezTo>
                  <a:cubicBezTo>
                    <a:pt x="2327450" y="966683"/>
                    <a:pt x="2319200" y="1005465"/>
                    <a:pt x="2304280" y="1040740"/>
                  </a:cubicBezTo>
                  <a:lnTo>
                    <a:pt x="2288529" y="1069759"/>
                  </a:lnTo>
                  <a:lnTo>
                    <a:pt x="25121" y="1069759"/>
                  </a:lnTo>
                  <a:lnTo>
                    <a:pt x="7442" y="1012807"/>
                  </a:lnTo>
                  <a:cubicBezTo>
                    <a:pt x="2563" y="988961"/>
                    <a:pt x="0" y="964272"/>
                    <a:pt x="0" y="938984"/>
                  </a:cubicBezTo>
                  <a:cubicBezTo>
                    <a:pt x="0" y="736681"/>
                    <a:pt x="163999" y="572682"/>
                    <a:pt x="366302" y="572682"/>
                  </a:cubicBezTo>
                  <a:lnTo>
                    <a:pt x="374281" y="573486"/>
                  </a:lnTo>
                  <a:lnTo>
                    <a:pt x="379560" y="521112"/>
                  </a:lnTo>
                  <a:cubicBezTo>
                    <a:pt x="440417" y="223714"/>
                    <a:pt x="703555" y="0"/>
                    <a:pt x="1018944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66924" y="3293222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b="1"/>
                <a:t>Cloud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79283" y="4840134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/>
              <a:t>Metoda připojení DDNS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59887" y="4840134"/>
            <a:ext cx="1803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1" dirty="0"/>
              <a:t>Metoda připojení UID </a:t>
            </a:r>
            <a:r>
              <a:rPr lang="en-US" sz="1050" b="1" dirty="0"/>
              <a:t/>
            </a:r>
            <a:br>
              <a:rPr lang="en-US" sz="1050" b="1" dirty="0"/>
            </a:br>
            <a:r>
              <a:rPr lang="cs-CZ" sz="1050" b="1" dirty="0"/>
              <a:t>(QR kód)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27270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/>
              <a:t>Klient</a:t>
            </a:r>
          </a:p>
        </p:txBody>
      </p:sp>
      <p:grpSp>
        <p:nvGrpSpPr>
          <p:cNvPr id="103" name="그룹 102"/>
          <p:cNvGrpSpPr/>
          <p:nvPr/>
        </p:nvGrpSpPr>
        <p:grpSpPr>
          <a:xfrm>
            <a:off x="975325" y="3840575"/>
            <a:ext cx="755073" cy="776427"/>
            <a:chOff x="658091" y="1977651"/>
            <a:chExt cx="872836" cy="1188112"/>
          </a:xfrm>
        </p:grpSpPr>
        <p:sp>
          <p:nvSpPr>
            <p:cNvPr id="110" name="순서도: 자기 디스크 109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순서도: 자기 디스크 110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순서도: 자기 디스크 111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4791635" y="3840575"/>
            <a:ext cx="755073" cy="776427"/>
            <a:chOff x="658091" y="1977651"/>
            <a:chExt cx="872836" cy="1188112"/>
          </a:xfrm>
          <a:solidFill>
            <a:schemeClr val="bg1">
              <a:lumMod val="85000"/>
            </a:schemeClr>
          </a:solidFill>
        </p:grpSpPr>
        <p:sp>
          <p:nvSpPr>
            <p:cNvPr id="114" name="순서도: 자기 디스크 113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순서도: 자기 디스크 114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순서도: 자기 디스크 115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22305" y="4097983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100" b="1"/>
              <a:t>Server DDNS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99738" y="4097983"/>
            <a:ext cx="966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100" b="1"/>
              <a:t>TURN server</a:t>
            </a: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2332353" y="2960783"/>
            <a:ext cx="1583478" cy="453758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8076433" y="2956823"/>
            <a:ext cx="1583478" cy="453758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53" y="5394063"/>
            <a:ext cx="1588077" cy="78408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8660034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/>
              <a:t>Klient</a:t>
            </a: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117" y="5394063"/>
            <a:ext cx="1588077" cy="784082"/>
          </a:xfrm>
          <a:prstGeom prst="rect">
            <a:avLst/>
          </a:prstGeom>
        </p:spPr>
      </p:pic>
      <p:cxnSp>
        <p:nvCxnSpPr>
          <p:cNvPr id="130" name="꺾인 연결선 129"/>
          <p:cNvCxnSpPr>
            <a:stCxn id="119" idx="3"/>
          </p:cNvCxnSpPr>
          <p:nvPr/>
        </p:nvCxnSpPr>
        <p:spPr>
          <a:xfrm>
            <a:off x="3915831" y="3187662"/>
            <a:ext cx="1253341" cy="586214"/>
          </a:xfrm>
          <a:prstGeom prst="bentConnector3">
            <a:avLst>
              <a:gd name="adj1" fmla="val 99445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꺾인 연결선 130"/>
          <p:cNvCxnSpPr>
            <a:stCxn id="119" idx="1"/>
          </p:cNvCxnSpPr>
          <p:nvPr/>
        </p:nvCxnSpPr>
        <p:spPr>
          <a:xfrm rot="10800000" flipV="1">
            <a:off x="1352861" y="3187662"/>
            <a:ext cx="979492" cy="586214"/>
          </a:xfrm>
          <a:prstGeom prst="bentConnector3">
            <a:avLst>
              <a:gd name="adj1" fmla="val 99996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114" idx="3"/>
            <a:endCxn id="125" idx="3"/>
          </p:cNvCxnSpPr>
          <p:nvPr/>
        </p:nvCxnSpPr>
        <p:spPr>
          <a:xfrm rot="5400000">
            <a:off x="3960250" y="4577182"/>
            <a:ext cx="1169102" cy="124874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꺾인 연결선 143"/>
          <p:cNvCxnSpPr>
            <a:stCxn id="110" idx="3"/>
            <a:endCxn id="125" idx="1"/>
          </p:cNvCxnSpPr>
          <p:nvPr/>
        </p:nvCxnSpPr>
        <p:spPr>
          <a:xfrm rot="16200000" flipH="1">
            <a:off x="1258056" y="4711807"/>
            <a:ext cx="1169102" cy="97949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꺾인 연결선 147"/>
          <p:cNvCxnSpPr>
            <a:stCxn id="120" idx="3"/>
          </p:cNvCxnSpPr>
          <p:nvPr/>
        </p:nvCxnSpPr>
        <p:spPr>
          <a:xfrm>
            <a:off x="9659911" y="3183702"/>
            <a:ext cx="1191547" cy="654893"/>
          </a:xfrm>
          <a:prstGeom prst="bentConnector3">
            <a:avLst>
              <a:gd name="adj1" fmla="val 99827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9" name="꺾인 연결선 148"/>
          <p:cNvCxnSpPr>
            <a:stCxn id="120" idx="1"/>
          </p:cNvCxnSpPr>
          <p:nvPr/>
        </p:nvCxnSpPr>
        <p:spPr>
          <a:xfrm rot="10800000" flipV="1">
            <a:off x="6990177" y="3183701"/>
            <a:ext cx="1086257" cy="590175"/>
          </a:xfrm>
          <a:prstGeom prst="bentConnector3">
            <a:avLst>
              <a:gd name="adj1" fmla="val 99869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1" name="꺾인 연결선 150"/>
          <p:cNvCxnSpPr>
            <a:endCxn id="129" idx="3"/>
          </p:cNvCxnSpPr>
          <p:nvPr/>
        </p:nvCxnSpPr>
        <p:spPr>
          <a:xfrm rot="5400000">
            <a:off x="9724892" y="4619565"/>
            <a:ext cx="1194841" cy="113823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78" idx="3"/>
            <a:endCxn id="129" idx="1"/>
          </p:cNvCxnSpPr>
          <p:nvPr/>
        </p:nvCxnSpPr>
        <p:spPr>
          <a:xfrm rot="16200000" flipH="1">
            <a:off x="7007718" y="4628705"/>
            <a:ext cx="1171082" cy="114371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4" name="자유형 153"/>
          <p:cNvSpPr>
            <a:spLocks noChangeAspect="1"/>
          </p:cNvSpPr>
          <p:nvPr/>
        </p:nvSpPr>
        <p:spPr>
          <a:xfrm>
            <a:off x="347587" y="2510714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</a:p>
        </p:txBody>
      </p:sp>
      <p:sp>
        <p:nvSpPr>
          <p:cNvPr id="156" name="자유형 155"/>
          <p:cNvSpPr>
            <a:spLocks noChangeAspect="1"/>
          </p:cNvSpPr>
          <p:nvPr/>
        </p:nvSpPr>
        <p:spPr>
          <a:xfrm>
            <a:off x="6121247" y="2505860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57" name="타원 156"/>
          <p:cNvSpPr/>
          <p:nvPr/>
        </p:nvSpPr>
        <p:spPr>
          <a:xfrm>
            <a:off x="1187570" y="4812018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159" name="타원 158"/>
          <p:cNvSpPr/>
          <p:nvPr/>
        </p:nvSpPr>
        <p:spPr>
          <a:xfrm>
            <a:off x="5006459" y="481533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160" name="타원 159"/>
          <p:cNvSpPr/>
          <p:nvPr/>
        </p:nvSpPr>
        <p:spPr>
          <a:xfrm>
            <a:off x="6861001" y="4808309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161" name="타원 160"/>
          <p:cNvSpPr/>
          <p:nvPr/>
        </p:nvSpPr>
        <p:spPr>
          <a:xfrm>
            <a:off x="10735876" y="4811622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441998" y="3959021"/>
            <a:ext cx="158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Výběr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nebo </a:t>
            </a:r>
          </a:p>
        </p:txBody>
      </p:sp>
      <p:sp>
        <p:nvSpPr>
          <p:cNvPr id="13" name="왼쪽/오른쪽 화살표 12"/>
          <p:cNvSpPr/>
          <p:nvPr/>
        </p:nvSpPr>
        <p:spPr>
          <a:xfrm>
            <a:off x="7856487" y="3955563"/>
            <a:ext cx="2149654" cy="635699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accent2"/>
                </a:solidFill>
              </a:rPr>
              <a:t>Automatická konverze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A534786-5262-61E7-25B4-03BC489DA8DF}"/>
              </a:ext>
            </a:extLst>
          </p:cNvPr>
          <p:cNvSpPr/>
          <p:nvPr/>
        </p:nvSpPr>
        <p:spPr>
          <a:xfrm>
            <a:off x="2980322" y="3908959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1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C829919F-29C5-9515-5042-05AEC4B01AB7}"/>
              </a:ext>
            </a:extLst>
          </p:cNvPr>
          <p:cNvSpPr/>
          <p:nvPr/>
        </p:nvSpPr>
        <p:spPr>
          <a:xfrm>
            <a:off x="3708481" y="3908959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5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cs-CZ"/>
              <a:t>1-2. Cílové modely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46107"/>
              </p:ext>
            </p:extLst>
          </p:nvPr>
        </p:nvGraphicFramePr>
        <p:xfrm>
          <a:off x="1298789" y="2705163"/>
          <a:ext cx="9594422" cy="3176301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966542">
                  <a:extLst>
                    <a:ext uri="{9D8B030D-6E8A-4147-A177-3AD203B41FA5}">
                      <a16:colId xmlns:a16="http://schemas.microsoft.com/office/drawing/2014/main" val="1419387556"/>
                    </a:ext>
                  </a:extLst>
                </a:gridCol>
                <a:gridCol w="5888728">
                  <a:extLst>
                    <a:ext uri="{9D8B030D-6E8A-4147-A177-3AD203B41FA5}">
                      <a16:colId xmlns:a16="http://schemas.microsoft.com/office/drawing/2014/main" val="2210112295"/>
                    </a:ext>
                  </a:extLst>
                </a:gridCol>
                <a:gridCol w="1739152">
                  <a:extLst>
                    <a:ext uri="{9D8B030D-6E8A-4147-A177-3AD203B41FA5}">
                      <a16:colId xmlns:a16="http://schemas.microsoft.com/office/drawing/2014/main" val="3335657225"/>
                    </a:ext>
                  </a:extLst>
                </a:gridCol>
              </a:tblGrid>
              <a:tr h="31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u="none" strike="noStrike">
                          <a:effectLst/>
                        </a:rPr>
                        <a:t>Kategorie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u="none" strike="noStrike">
                          <a:effectLst/>
                        </a:rPr>
                        <a:t>Model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Cílová verze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85413"/>
                  </a:ext>
                </a:extLst>
              </a:tr>
              <a:tr h="314259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cs-CZ" sz="1600" b="1" u="none" strike="noStrike">
                          <a:effectLst/>
                        </a:rPr>
                        <a:t>PRN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6410DB4, 6405DB4, 6400DB4, 6410B4, 6405B4, 6400B4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effectLst/>
                        </a:rPr>
                        <a:t>V 4.10.10 nebo nižší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20904"/>
                  </a:ext>
                </a:extLst>
              </a:tr>
              <a:tr h="314259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3210B4, 3205B4, 3200B4, 3210B2, 3205B2, 3200B2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67822"/>
                  </a:ext>
                </a:extLst>
              </a:tr>
              <a:tr h="314259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1610B2, 1605B2, 1600B2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99997"/>
                  </a:ext>
                </a:extLst>
              </a:tr>
              <a:tr h="314259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cs-CZ" sz="1600" b="1" u="none" strike="noStrike">
                          <a:effectLst/>
                        </a:rPr>
                        <a:t>XRN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6410DB4, 6410B4, 6410RB2, 6410B2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454"/>
                  </a:ext>
                </a:extLst>
              </a:tr>
              <a:tr h="314259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3210B4, 3210RB2, 3210B2, 1620SB1, 1620B2, 820S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92488"/>
                  </a:ext>
                </a:extLst>
              </a:tr>
              <a:tr h="430249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420S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cs-CZ" sz="1400" u="none" strike="noStrike">
                          <a:effectLst/>
                        </a:rPr>
                        <a:t>V 4.10.00 nebo nižší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49264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cs-CZ" sz="1600" b="1" u="none" strike="noStrike">
                          <a:effectLst/>
                        </a:rPr>
                        <a:t>QRN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600" u="none" strike="noStrike">
                          <a:effectLst/>
                        </a:rPr>
                        <a:t> 430S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cs-CZ" sz="1400" u="none" strike="noStrike">
                          <a:effectLst/>
                        </a:rPr>
                        <a:t>V 4.10.00 nebo nižší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72494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cs-CZ" sz="1600" b="1" u="none" strike="noStrike">
                          <a:effectLst/>
                        </a:rPr>
                        <a:t>HRX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cs-CZ" sz="1600" u="none" strike="noStrike" dirty="0" smtClean="0">
                          <a:effectLst/>
                        </a:rPr>
                        <a:t>435</a:t>
                      </a:r>
                      <a:r>
                        <a:rPr lang="cs-CZ" sz="1600" u="none" strike="noStrike" dirty="0">
                          <a:effectLst/>
                        </a:rPr>
                        <a:t>, 434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effectLst/>
                        </a:rPr>
                        <a:t>V 4.09.00 nebo nižší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669683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07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Cílové modely pro změny DDNS/P2P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cs-CZ" sz="1400" dirty="0">
                <a:latin typeface="+mn-ea"/>
                <a:cs typeface="Arial" panose="020B0604020202020204" pitchFamily="34" charset="0"/>
              </a:rPr>
              <a:t>Níže uvedené produkty se musejí zkontrolovat oproti podrobnostem uvedeným v příručce, pokud se mají dále používat se softwarem aktualizovaným na vyšší úrovně, než které jsou uvedeny v příručce.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75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19122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2. Jak na resetování DDNS/P2P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9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0628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2-1. Kontrola stavu použití funkce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Aktuální stavy použití a opatření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cs-CZ" sz="1400">
                <a:latin typeface="+mn-ea"/>
                <a:ea typeface="+mn-ea"/>
                <a:cs typeface="Arial" panose="020B0604020202020204" pitchFamily="34" charset="0"/>
              </a:rPr>
              <a:t>Zkontrolujte opatření pro zachování prostředí se stejným stavem jako před aktualizací softwaru.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77977" y="5943397"/>
            <a:ext cx="281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/>
              <a:t>Pokud se mají použít DDNS a P2P poprvé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77504" y="5666398"/>
            <a:ext cx="915668" cy="277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/>
              <a:t>4. případ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037288" y="5047525"/>
            <a:ext cx="275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/>
              <a:t>Pokud je použito jak DDNS, tak P2P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877504" y="4770526"/>
            <a:ext cx="915668" cy="277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/>
              <a:t>3. případ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781081" y="4151654"/>
            <a:ext cx="2012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 dirty="0"/>
              <a:t>Pokud je použito pouze P2P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895314" y="3874653"/>
            <a:ext cx="915665" cy="2770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/>
              <a:t>2. případ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619178" y="3255782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200" b="1"/>
              <a:t>Pokud je použito pouze DDNS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877506" y="2978783"/>
            <a:ext cx="915666" cy="27699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/>
              <a:t>1. případ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967642" y="2131174"/>
            <a:ext cx="889988" cy="2616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cs-CZ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Aktualizace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440485" y="1977286"/>
            <a:ext cx="83388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Aktivace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DDNS/P2P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544116" y="1977286"/>
            <a:ext cx="1253869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Kontrola nového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DDNS ID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8029158" y="1976869"/>
            <a:ext cx="1119216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Odebrání NVR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aplikace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9081723" y="1977286"/>
            <a:ext cx="1835759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Opětovná registrace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NVR za použití nového QR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967642" y="3281416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976361" y="4170408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976361" y="5091670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967642" y="6054484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4442690" y="2712721"/>
            <a:ext cx="5550080" cy="3829394"/>
            <a:chOff x="4012058" y="2900523"/>
            <a:chExt cx="4403704" cy="338877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4012058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5112984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6213910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314836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8415762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타원 32"/>
          <p:cNvSpPr/>
          <p:nvPr/>
        </p:nvSpPr>
        <p:spPr>
          <a:xfrm>
            <a:off x="4264959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35" name="타원 34"/>
          <p:cNvSpPr/>
          <p:nvPr/>
        </p:nvSpPr>
        <p:spPr>
          <a:xfrm>
            <a:off x="5645645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37" name="타원 36"/>
          <p:cNvSpPr/>
          <p:nvPr/>
        </p:nvSpPr>
        <p:spPr>
          <a:xfrm>
            <a:off x="703999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3</a:t>
            </a:r>
          </a:p>
        </p:txBody>
      </p:sp>
      <p:sp>
        <p:nvSpPr>
          <p:cNvPr id="39" name="타원 38"/>
          <p:cNvSpPr/>
          <p:nvPr/>
        </p:nvSpPr>
        <p:spPr>
          <a:xfrm>
            <a:off x="842751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4</a:t>
            </a:r>
          </a:p>
        </p:txBody>
      </p:sp>
      <p:sp>
        <p:nvSpPr>
          <p:cNvPr id="42" name="타원 41"/>
          <p:cNvSpPr/>
          <p:nvPr/>
        </p:nvSpPr>
        <p:spPr>
          <a:xfrm>
            <a:off x="5651731" y="310492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44" name="타원 43"/>
          <p:cNvSpPr/>
          <p:nvPr/>
        </p:nvSpPr>
        <p:spPr>
          <a:xfrm>
            <a:off x="5658563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45" name="타원 44"/>
          <p:cNvSpPr/>
          <p:nvPr/>
        </p:nvSpPr>
        <p:spPr>
          <a:xfrm>
            <a:off x="7039248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3</a:t>
            </a:r>
          </a:p>
        </p:txBody>
      </p:sp>
      <p:sp>
        <p:nvSpPr>
          <p:cNvPr id="46" name="타원 45"/>
          <p:cNvSpPr/>
          <p:nvPr/>
        </p:nvSpPr>
        <p:spPr>
          <a:xfrm>
            <a:off x="843360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4</a:t>
            </a:r>
          </a:p>
        </p:txBody>
      </p:sp>
      <p:sp>
        <p:nvSpPr>
          <p:cNvPr id="47" name="타원 46"/>
          <p:cNvSpPr/>
          <p:nvPr/>
        </p:nvSpPr>
        <p:spPr>
          <a:xfrm>
            <a:off x="982112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5</a:t>
            </a:r>
          </a:p>
        </p:txBody>
      </p:sp>
      <p:sp>
        <p:nvSpPr>
          <p:cNvPr id="49" name="타원 48"/>
          <p:cNvSpPr/>
          <p:nvPr/>
        </p:nvSpPr>
        <p:spPr>
          <a:xfrm>
            <a:off x="5651728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50" name="타원 49"/>
          <p:cNvSpPr/>
          <p:nvPr/>
        </p:nvSpPr>
        <p:spPr>
          <a:xfrm>
            <a:off x="842676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4</a:t>
            </a:r>
          </a:p>
        </p:txBody>
      </p:sp>
      <p:sp>
        <p:nvSpPr>
          <p:cNvPr id="51" name="타원 50"/>
          <p:cNvSpPr/>
          <p:nvPr/>
        </p:nvSpPr>
        <p:spPr>
          <a:xfrm>
            <a:off x="981428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5</a:t>
            </a:r>
          </a:p>
        </p:txBody>
      </p:sp>
      <p:sp>
        <p:nvSpPr>
          <p:cNvPr id="53" name="타원 52"/>
          <p:cNvSpPr/>
          <p:nvPr/>
        </p:nvSpPr>
        <p:spPr>
          <a:xfrm>
            <a:off x="5651728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2</a:t>
            </a:r>
          </a:p>
        </p:txBody>
      </p:sp>
      <p:sp>
        <p:nvSpPr>
          <p:cNvPr id="54" name="타원 53"/>
          <p:cNvSpPr/>
          <p:nvPr/>
        </p:nvSpPr>
        <p:spPr>
          <a:xfrm>
            <a:off x="7032414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3</a:t>
            </a:r>
          </a:p>
        </p:txBody>
      </p:sp>
      <p:sp>
        <p:nvSpPr>
          <p:cNvPr id="55" name="타원 54"/>
          <p:cNvSpPr/>
          <p:nvPr/>
        </p:nvSpPr>
        <p:spPr>
          <a:xfrm>
            <a:off x="9814286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5</a:t>
            </a:r>
          </a:p>
        </p:txBody>
      </p:sp>
      <p:sp>
        <p:nvSpPr>
          <p:cNvPr id="56" name="오른쪽 화살표 55"/>
          <p:cNvSpPr/>
          <p:nvPr/>
        </p:nvSpPr>
        <p:spPr>
          <a:xfrm>
            <a:off x="4646554" y="320343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오른쪽 화살표 56"/>
          <p:cNvSpPr/>
          <p:nvPr/>
        </p:nvSpPr>
        <p:spPr>
          <a:xfrm>
            <a:off x="4646554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4646554" y="502655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화살표 58"/>
          <p:cNvSpPr/>
          <p:nvPr/>
        </p:nvSpPr>
        <p:spPr>
          <a:xfrm>
            <a:off x="4646554" y="5986237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>
            <a:off x="6063827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오른쪽 화살표 60"/>
          <p:cNvSpPr/>
          <p:nvPr/>
        </p:nvSpPr>
        <p:spPr>
          <a:xfrm>
            <a:off x="6063827" y="5036290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6060116" y="5995971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8832815" y="503269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7452308" y="5991698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오른쪽 화살표 64"/>
          <p:cNvSpPr/>
          <p:nvPr/>
        </p:nvSpPr>
        <p:spPr>
          <a:xfrm>
            <a:off x="7456019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8832815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194996" y="983754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0</a:t>
            </a:r>
          </a:p>
        </p:txBody>
      </p:sp>
      <p:sp>
        <p:nvSpPr>
          <p:cNvPr id="68" name="타원 67"/>
          <p:cNvSpPr/>
          <p:nvPr/>
        </p:nvSpPr>
        <p:spPr>
          <a:xfrm>
            <a:off x="4265025" y="311253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69" name="타원 68"/>
          <p:cNvSpPr/>
          <p:nvPr/>
        </p:nvSpPr>
        <p:spPr>
          <a:xfrm>
            <a:off x="4271857" y="4008408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70" name="타원 69"/>
          <p:cNvSpPr/>
          <p:nvPr/>
        </p:nvSpPr>
        <p:spPr>
          <a:xfrm>
            <a:off x="4265022" y="490427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71" name="타원 70"/>
          <p:cNvSpPr/>
          <p:nvPr/>
        </p:nvSpPr>
        <p:spPr>
          <a:xfrm>
            <a:off x="4265022" y="5892484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  <p:sp>
        <p:nvSpPr>
          <p:cNvPr id="72" name="타원 71"/>
          <p:cNvSpPr/>
          <p:nvPr/>
        </p:nvSpPr>
        <p:spPr>
          <a:xfrm>
            <a:off x="9821121" y="2425784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9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2-2. Jak na resetování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16" y="1851738"/>
            <a:ext cx="6025327" cy="3755449"/>
          </a:xfrm>
          <a:prstGeom prst="rect">
            <a:avLst/>
          </a:prstGeom>
        </p:spPr>
      </p:pic>
      <p:sp>
        <p:nvSpPr>
          <p:cNvPr id="8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Aktualizace NVR na nejnovější verzi.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pPr>
              <a:lnSpc>
                <a:spcPct val="130000"/>
              </a:lnSpc>
            </a:pPr>
            <a:r>
              <a:rPr lang="cs-CZ" sz="1600" dirty="0"/>
              <a:t>Aktualizace aplikace Wisenet Mobile na nejnovější verzi.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cs-CZ" sz="1600" dirty="0"/>
              <a:t>- Kontrola             nebo            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45" y="6141880"/>
            <a:ext cx="800617" cy="24056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675" y="6133972"/>
            <a:ext cx="816565" cy="24056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476620" y="4908823"/>
            <a:ext cx="5554014" cy="3589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Aktualizace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288273"/>
            <a:ext cx="786597" cy="21437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4. případ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619033" y="988947"/>
            <a:ext cx="78659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2. případ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780494" y="988946"/>
            <a:ext cx="786597" cy="2576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1. případ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9780494" y="1277676"/>
            <a:ext cx="786597" cy="2249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3. případ</a:t>
            </a:r>
          </a:p>
        </p:txBody>
      </p:sp>
      <p:sp>
        <p:nvSpPr>
          <p:cNvPr id="19" name="타원 18"/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5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2-2. Jak na resetování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919652" y="2066091"/>
            <a:ext cx="8088872" cy="4413680"/>
            <a:chOff x="830685" y="1431173"/>
            <a:chExt cx="9144000" cy="5208922"/>
          </a:xfrm>
        </p:grpSpPr>
        <p:grpSp>
          <p:nvGrpSpPr>
            <p:cNvPr id="12" name="그룹 11"/>
            <p:cNvGrpSpPr/>
            <p:nvPr/>
          </p:nvGrpSpPr>
          <p:grpSpPr>
            <a:xfrm>
              <a:off x="830685" y="1431173"/>
              <a:ext cx="9144000" cy="5208922"/>
              <a:chOff x="0" y="1649078"/>
              <a:chExt cx="9144000" cy="5208922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0" y="1649078"/>
                <a:ext cx="9144000" cy="5208922"/>
                <a:chOff x="0" y="1649078"/>
                <a:chExt cx="9144000" cy="5208922"/>
              </a:xfrm>
            </p:grpSpPr>
            <p:pic>
              <p:nvPicPr>
                <p:cNvPr id="17" name="그림 1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7036"/>
                <a:stretch/>
              </p:blipFill>
              <p:spPr>
                <a:xfrm>
                  <a:off x="0" y="1649078"/>
                  <a:ext cx="8652387" cy="5208922"/>
                </a:xfrm>
                <a:prstGeom prst="rect">
                  <a:avLst/>
                </a:prstGeom>
              </p:spPr>
            </p:pic>
            <p:pic>
              <p:nvPicPr>
                <p:cNvPr id="18" name="그림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4237"/>
                <a:stretch/>
              </p:blipFill>
              <p:spPr>
                <a:xfrm>
                  <a:off x="7500077" y="1649078"/>
                  <a:ext cx="1643923" cy="5208922"/>
                </a:xfrm>
                <a:prstGeom prst="rect">
                  <a:avLst/>
                </a:prstGeom>
              </p:spPr>
            </p:pic>
          </p:grpSp>
          <p:sp>
            <p:nvSpPr>
              <p:cNvPr id="16" name="직사각형 15"/>
              <p:cNvSpPr/>
              <p:nvPr/>
            </p:nvSpPr>
            <p:spPr>
              <a:xfrm>
                <a:off x="3048000" y="4483510"/>
                <a:ext cx="1474839" cy="255638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146" y="2306239"/>
              <a:ext cx="601765" cy="601765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0" name="타원 19"/>
            <p:cNvSpPr/>
            <p:nvPr/>
          </p:nvSpPr>
          <p:spPr>
            <a:xfrm>
              <a:off x="2253509" y="2299517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2979" y="5973345"/>
              <a:ext cx="666750" cy="66675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2" name="타원 21"/>
            <p:cNvSpPr/>
            <p:nvPr/>
          </p:nvSpPr>
          <p:spPr>
            <a:xfrm>
              <a:off x="5908396" y="594175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3070" y="3484674"/>
              <a:ext cx="4382973" cy="2073138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25" name="오른쪽 화살표 24"/>
            <p:cNvSpPr/>
            <p:nvPr/>
          </p:nvSpPr>
          <p:spPr>
            <a:xfrm rot="2758259">
              <a:off x="3582287" y="3744200"/>
              <a:ext cx="1337187" cy="58286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Aktivace DDNS/P2P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내용 개체 틀 1"/>
          <p:cNvSpPr txBox="1">
            <a:spLocks/>
          </p:cNvSpPr>
          <p:nvPr/>
        </p:nvSpPr>
        <p:spPr>
          <a:xfrm>
            <a:off x="602629" y="1641714"/>
            <a:ext cx="10635942" cy="314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 menu [Nastavení] &gt; [Síť] &gt; [DDNS&amp;P2P] zařízení vyberte [</a:t>
            </a:r>
            <a:r>
              <a:rPr lang="en-US" sz="1600" dirty="0"/>
              <a:t>A</a:t>
            </a:r>
            <a:r>
              <a:rPr lang="cs-CZ" sz="1600" dirty="0"/>
              <a:t>ktivovat].</a:t>
            </a:r>
            <a:r>
              <a:rPr lang="en-US" sz="1600" dirty="0"/>
              <a:t> </a:t>
            </a:r>
            <a:r>
              <a:rPr lang="cs-CZ" sz="1600" dirty="0"/>
              <a:t>QR kód je aktivovaný.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0619032" y="1312947"/>
            <a:ext cx="777631" cy="2147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4. případ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0619033" y="1018388"/>
            <a:ext cx="777632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2. případ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789460" y="1018388"/>
            <a:ext cx="777632" cy="2323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1. případ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9789460" y="1317091"/>
            <a:ext cx="777631" cy="2147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/>
              <a:t>3. případ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E7E019C-C05A-E9F2-D376-B3330C499866}"/>
              </a:ext>
            </a:extLst>
          </p:cNvPr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125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3B4DD22F64F5E479A87F31708F9D41F" ma:contentTypeVersion="2" ma:contentTypeDescription="새 문서를 만듭니다." ma:contentTypeScope="" ma:versionID="a6fc5438ad3ae9b76f8c797f5865b05b">
  <xsd:schema xmlns:xsd="http://www.w3.org/2001/XMLSchema" xmlns:xs="http://www.w3.org/2001/XMLSchema" xmlns:p="http://schemas.microsoft.com/office/2006/metadata/properties" xmlns:ns2="2122fd7b-6ac4-45f7-8c40-874bdb36701e" targetNamespace="http://schemas.microsoft.com/office/2006/metadata/properties" ma:root="true" ma:fieldsID="88e1617d2141f8aab1a894ae1f289be7" ns2:_="">
    <xsd:import namespace="2122fd7b-6ac4-45f7-8c40-874bdb367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2fd7b-6ac4-45f7-8c40-874bdb367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EB033-A813-4582-8C15-2CA055DE5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63C6F-CF5B-4A0C-9270-CE2BCF656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2fd7b-6ac4-45f7-8c40-874bdb367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1028</Words>
  <Application>Microsoft Office PowerPoint</Application>
  <PresentationFormat>와이드스크린</PresentationFormat>
  <Paragraphs>198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1-1. Přehled změn funkcí</vt:lpstr>
      <vt:lpstr>1-2. Cílové modely</vt:lpstr>
      <vt:lpstr>PowerPoint 프레젠테이션</vt:lpstr>
      <vt:lpstr>2-1. Kontrola stavu použití funkce</vt:lpstr>
      <vt:lpstr>2-2. Jak na resetování</vt:lpstr>
      <vt:lpstr>2-2. Jak na resetování</vt:lpstr>
      <vt:lpstr>2-2. Jak na resetování</vt:lpstr>
      <vt:lpstr>2-2. Jak na resetování</vt:lpstr>
      <vt:lpstr>2-2. Jak na resetování</vt:lpstr>
      <vt:lpstr>2-3. Dotazy a odpovědi</vt:lpstr>
      <vt:lpstr>2-3. Dotazy a odpovědi</vt:lpstr>
      <vt:lpstr>PowerPoint 프레젠테이션</vt:lpstr>
    </vt:vector>
  </TitlesOfParts>
  <Company>Hanwha Techwin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김경현(KYUNGHYUN KIM)</dc:creator>
  <cp:lastModifiedBy>김경현(KYUNGHYUN KIM)</cp:lastModifiedBy>
  <cp:revision>128</cp:revision>
  <dcterms:created xsi:type="dcterms:W3CDTF">2022-07-05T06:28:17Z</dcterms:created>
  <dcterms:modified xsi:type="dcterms:W3CDTF">2022-09-13T06:33:44Z</dcterms:modified>
</cp:coreProperties>
</file>