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9"/>
  </p:notesMasterIdLst>
  <p:handoutMasterIdLst>
    <p:handoutMasterId r:id="rId20"/>
  </p:handoutMasterIdLst>
  <p:sldIdLst>
    <p:sldId id="257" r:id="rId4"/>
    <p:sldId id="258" r:id="rId5"/>
    <p:sldId id="277" r:id="rId6"/>
    <p:sldId id="261" r:id="rId7"/>
    <p:sldId id="267" r:id="rId8"/>
    <p:sldId id="27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3" r:id="rId17"/>
    <p:sldId id="262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6" autoAdjust="0"/>
    <p:restoredTop sz="96480" autoAdjust="0"/>
  </p:normalViewPr>
  <p:slideViewPr>
    <p:cSldViewPr snapToGrid="0">
      <p:cViewPr varScale="1">
        <p:scale>
          <a:sx n="115" d="100"/>
          <a:sy n="115" d="100"/>
        </p:scale>
        <p:origin x="373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48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413CA-BD1E-42C5-8C30-D3C8A8373F98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0459E-C6C0-448D-A99B-41827D27F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133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BB84B-C0E3-4999-B39A-F486E6AFCCB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2D513-E348-4B4A-9862-F191E097C8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949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BF3BF-68D0-4269-BE74-00B82E0D8DF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31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88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2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83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74920"/>
          </a:xfrm>
          <a:prstGeom prst="rect">
            <a:avLst/>
          </a:prstGeom>
        </p:spPr>
      </p:pic>
      <p:grpSp>
        <p:nvGrpSpPr>
          <p:cNvPr id="9" name="그룹 8"/>
          <p:cNvGrpSpPr/>
          <p:nvPr userDrawn="1"/>
        </p:nvGrpSpPr>
        <p:grpSpPr>
          <a:xfrm>
            <a:off x="0" y="4590000"/>
            <a:ext cx="12192000" cy="2268000"/>
            <a:chOff x="-1113692" y="4986000"/>
            <a:chExt cx="12192000" cy="2268000"/>
          </a:xfrm>
        </p:grpSpPr>
        <p:sp>
          <p:nvSpPr>
            <p:cNvPr id="10" name="직사각형 9"/>
            <p:cNvSpPr>
              <a:spLocks noChangeAspect="1"/>
            </p:cNvSpPr>
            <p:nvPr userDrawn="1"/>
          </p:nvSpPr>
          <p:spPr>
            <a:xfrm>
              <a:off x="-1113692" y="4986000"/>
              <a:ext cx="12192000" cy="226800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"/>
            <p:cNvSpPr>
              <a:spLocks noChangeAspect="1"/>
            </p:cNvSpPr>
            <p:nvPr userDrawn="1"/>
          </p:nvSpPr>
          <p:spPr>
            <a:xfrm>
              <a:off x="9734323" y="4986000"/>
              <a:ext cx="1342800" cy="1342800"/>
            </a:xfrm>
            <a:custGeom>
              <a:avLst/>
              <a:gdLst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0 w 1440000"/>
                <a:gd name="connsiteY4" fmla="*/ 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0000" h="1440000">
                  <a:moveTo>
                    <a:pt x="0" y="0"/>
                  </a:moveTo>
                  <a:lnTo>
                    <a:pt x="1440000" y="0"/>
                  </a:lnTo>
                  <a:lnTo>
                    <a:pt x="1440000" y="144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7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7" y="364699"/>
            <a:ext cx="895999" cy="14261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283" y="238008"/>
            <a:ext cx="1365114" cy="39599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3" y="6509713"/>
            <a:ext cx="2322000" cy="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89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4590288"/>
            <a:ext cx="12188952" cy="226771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31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822" y="552781"/>
            <a:ext cx="1491038" cy="432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5" y="6615348"/>
            <a:ext cx="2322000" cy="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73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792354"/>
            <a:ext cx="12188952" cy="451713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3040"/>
            <a:ext cx="12192000" cy="14931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822" y="552781"/>
            <a:ext cx="1491038" cy="432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5" y="6638048"/>
            <a:ext cx="2322000" cy="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96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597" y="1193784"/>
            <a:ext cx="10080000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제목을 입력하세요</a:t>
            </a:r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31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486" y="450640"/>
            <a:ext cx="1118279" cy="324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7" y="6588038"/>
            <a:ext cx="2322000" cy="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9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585" y="225014"/>
            <a:ext cx="10080000" cy="360000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제목을 입력하세요</a:t>
            </a:r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35"/>
            <a:ext cx="12192000" cy="14931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780" y="216000"/>
            <a:ext cx="994026" cy="28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5" y="6588038"/>
            <a:ext cx="2322000" cy="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4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3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16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408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53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01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61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09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91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683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4"/>
          <p:cNvSpPr txBox="1">
            <a:spLocks/>
          </p:cNvSpPr>
          <p:nvPr/>
        </p:nvSpPr>
        <p:spPr>
          <a:xfrm>
            <a:off x="465639" y="5077322"/>
            <a:ext cx="7728102" cy="4897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600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Instrukcja resetowania DDNS/P2P</a:t>
            </a:r>
          </a:p>
        </p:txBody>
      </p:sp>
    </p:spTree>
    <p:extLst>
      <p:ext uri="{BB962C8B-B14F-4D97-AF65-F5344CB8AC3E}">
        <p14:creationId xmlns:p14="http://schemas.microsoft.com/office/powerpoint/2010/main" val="160734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2–2. Sposób resetowania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14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3497667" y="3139998"/>
            <a:ext cx="6021642" cy="2848225"/>
            <a:chOff x="2156310" y="2670766"/>
            <a:chExt cx="6021642" cy="2848225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310" y="2670766"/>
              <a:ext cx="6021642" cy="2848225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sp>
          <p:nvSpPr>
            <p:cNvPr id="32" name="직사각형 31"/>
            <p:cNvSpPr/>
            <p:nvPr/>
          </p:nvSpPr>
          <p:spPr>
            <a:xfrm>
              <a:off x="3483665" y="3795826"/>
              <a:ext cx="459070" cy="461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오른쪽 화살표 32"/>
          <p:cNvSpPr/>
          <p:nvPr/>
        </p:nvSpPr>
        <p:spPr>
          <a:xfrm>
            <a:off x="2897753" y="4294553"/>
            <a:ext cx="1337187" cy="58286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110230" y="4355154"/>
            <a:ext cx="2697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200" b="1"/>
              <a:t>Nowy kod QR do rejestracji P2P</a:t>
            </a:r>
          </a:p>
        </p:txBody>
      </p:sp>
      <p:sp>
        <p:nvSpPr>
          <p:cNvPr id="35" name="모서리가 둥근 직사각형 34"/>
          <p:cNvSpPr/>
          <p:nvPr/>
        </p:nvSpPr>
        <p:spPr>
          <a:xfrm>
            <a:off x="8125615" y="3320587"/>
            <a:ext cx="1238864" cy="39329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  <a:alpha val="2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내용 개체 틀 2"/>
          <p:cNvSpPr txBox="1">
            <a:spLocks/>
          </p:cNvSpPr>
          <p:nvPr/>
        </p:nvSpPr>
        <p:spPr>
          <a:xfrm>
            <a:off x="347585" y="917784"/>
            <a:ext cx="11522075" cy="79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b="1">
                <a:solidFill>
                  <a:srgbClr val="F37321"/>
                </a:solidFill>
                <a:latin typeface="+mn-ea"/>
                <a:ea typeface="+mn-ea"/>
                <a:cs typeface="Arial" panose="020B0604020202020204" pitchFamily="34" charset="0"/>
              </a:rPr>
              <a:t>  Sprawdzanie nowego ID DDNS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내용 개체 틀 1"/>
          <p:cNvSpPr txBox="1">
            <a:spLocks/>
          </p:cNvSpPr>
          <p:nvPr/>
        </p:nvSpPr>
        <p:spPr>
          <a:xfrm>
            <a:off x="648881" y="1502649"/>
            <a:ext cx="8342396" cy="5139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/>
              <a:t>[Ustawienia] &gt; [Sieć] &gt; [DDNS&amp;P2P] </a:t>
            </a:r>
          </a:p>
          <a:p>
            <a:r>
              <a:rPr lang="pl-PL" sz="1600" dirty="0"/>
              <a:t>http://ddns.hanwha-security.com/&lt;ID produktu&gt;</a:t>
            </a:r>
          </a:p>
          <a:p>
            <a:pPr lvl="1"/>
            <a:r>
              <a:rPr lang="pl-PL" sz="1600" dirty="0"/>
              <a:t>&lt;ID produktu&gt; możesz zawsze sprawdzić w menu DDNS/P2P.</a:t>
            </a:r>
          </a:p>
          <a:p>
            <a:pPr lvl="1"/>
            <a:r>
              <a:rPr lang="pl-PL" sz="1600" dirty="0"/>
              <a:t>Przykład adresu połączenia: http://ddns.hanwha-security.com/3S1NRGUX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0619032" y="1312947"/>
            <a:ext cx="945438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 dirty="0"/>
              <a:t>Przypadek 4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9681882" y="1018388"/>
            <a:ext cx="881833" cy="22816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tx1"/>
                </a:solidFill>
              </a:rPr>
              <a:t>Przypadek 1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0619033" y="1018388"/>
            <a:ext cx="945438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 dirty="0"/>
              <a:t>Przypadek 2</a:t>
            </a:r>
          </a:p>
        </p:txBody>
      </p:sp>
      <p:sp>
        <p:nvSpPr>
          <p:cNvPr id="28" name="모서리가 둥근 직사각형 27"/>
          <p:cNvSpPr/>
          <p:nvPr/>
        </p:nvSpPr>
        <p:spPr>
          <a:xfrm>
            <a:off x="9681882" y="1312948"/>
            <a:ext cx="881833" cy="22816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tx1"/>
                </a:solidFill>
              </a:rPr>
              <a:t>Przypadek 3</a:t>
            </a: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9B19BFD8-E2FB-4EBE-B0CD-D5BED076C32E}"/>
              </a:ext>
            </a:extLst>
          </p:cNvPr>
          <p:cNvSpPr/>
          <p:nvPr/>
        </p:nvSpPr>
        <p:spPr>
          <a:xfrm>
            <a:off x="185585" y="988947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3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226257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2–2. Sposób resetowania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14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10619033" y="1018388"/>
            <a:ext cx="945438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 dirty="0"/>
              <a:t>Przypadek 2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9610166" y="1317091"/>
            <a:ext cx="956926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 dirty="0"/>
              <a:t>Przypadek 3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2252042" y="2731805"/>
            <a:ext cx="6942663" cy="3910247"/>
            <a:chOff x="2344291" y="2231190"/>
            <a:chExt cx="7962461" cy="4569013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4291" y="2231190"/>
              <a:ext cx="2111129" cy="4569013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3482" y="2231191"/>
              <a:ext cx="2101963" cy="4549176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04789" y="2231191"/>
              <a:ext cx="2101963" cy="4549176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6"/>
            <a:srcRect t="658" b="658"/>
            <a:stretch/>
          </p:blipFill>
          <p:spPr>
            <a:xfrm>
              <a:off x="4075719" y="2300461"/>
              <a:ext cx="720000" cy="720000"/>
            </a:xfrm>
            <a:prstGeom prst="ellipse">
              <a:avLst/>
            </a:prstGeom>
            <a:ln w="44450">
              <a:solidFill>
                <a:schemeClr val="accent4"/>
              </a:solidFill>
            </a:ln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73900" y="2333761"/>
              <a:ext cx="720000" cy="720000"/>
            </a:xfrm>
            <a:prstGeom prst="ellipse">
              <a:avLst/>
            </a:prstGeom>
            <a:ln w="44450">
              <a:solidFill>
                <a:schemeClr val="accent4"/>
              </a:solidFill>
            </a:ln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3392" y="2902396"/>
              <a:ext cx="720000" cy="720000"/>
            </a:xfrm>
            <a:prstGeom prst="ellipse">
              <a:avLst/>
            </a:prstGeom>
            <a:ln w="44450">
              <a:solidFill>
                <a:schemeClr val="accent4"/>
              </a:solidFill>
            </a:ln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71080" y="4515696"/>
              <a:ext cx="900000" cy="900000"/>
            </a:xfrm>
            <a:prstGeom prst="ellipse">
              <a:avLst/>
            </a:prstGeom>
            <a:ln w="44450">
              <a:solidFill>
                <a:schemeClr val="accent4"/>
              </a:solidFill>
            </a:ln>
          </p:spPr>
        </p:pic>
        <p:sp>
          <p:nvSpPr>
            <p:cNvPr id="37" name="타원 36"/>
            <p:cNvSpPr/>
            <p:nvPr/>
          </p:nvSpPr>
          <p:spPr>
            <a:xfrm>
              <a:off x="4022511" y="2284212"/>
              <a:ext cx="249382" cy="2493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8" name="타원 37"/>
            <p:cNvSpPr/>
            <p:nvPr/>
          </p:nvSpPr>
          <p:spPr>
            <a:xfrm>
              <a:off x="3378833" y="2929070"/>
              <a:ext cx="249382" cy="2493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9" name="타원 38"/>
            <p:cNvSpPr/>
            <p:nvPr/>
          </p:nvSpPr>
          <p:spPr>
            <a:xfrm>
              <a:off x="6784135" y="2333761"/>
              <a:ext cx="249382" cy="2493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0" name="타원 39"/>
            <p:cNvSpPr/>
            <p:nvPr/>
          </p:nvSpPr>
          <p:spPr>
            <a:xfrm>
              <a:off x="9271080" y="4505779"/>
              <a:ext cx="249382" cy="2493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b="1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41" name="모서리가 둥근 직사각형 40"/>
          <p:cNvSpPr/>
          <p:nvPr/>
        </p:nvSpPr>
        <p:spPr>
          <a:xfrm>
            <a:off x="10619033" y="1312946"/>
            <a:ext cx="924087" cy="22816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 dirty="0">
                <a:solidFill>
                  <a:schemeClr val="tx1"/>
                </a:solidFill>
              </a:rPr>
              <a:t>Przypadek 4</a:t>
            </a:r>
          </a:p>
        </p:txBody>
      </p:sp>
      <p:sp>
        <p:nvSpPr>
          <p:cNvPr id="42" name="모서리가 둥근 직사각형 41"/>
          <p:cNvSpPr/>
          <p:nvPr/>
        </p:nvSpPr>
        <p:spPr>
          <a:xfrm>
            <a:off x="9618279" y="1024595"/>
            <a:ext cx="945438" cy="22816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 dirty="0">
                <a:solidFill>
                  <a:schemeClr val="tx1"/>
                </a:solidFill>
              </a:rPr>
              <a:t>Przypadek 1</a:t>
            </a:r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347585" y="917784"/>
            <a:ext cx="11522075" cy="79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b="1">
                <a:solidFill>
                  <a:srgbClr val="F37321"/>
                </a:solidFill>
                <a:latin typeface="+mn-ea"/>
                <a:ea typeface="+mn-ea"/>
                <a:cs typeface="Arial" panose="020B0604020202020204" pitchFamily="34" charset="0"/>
              </a:rPr>
              <a:t>  Usuwanie urządzenia z aplikacji Wisenet Mobile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800" b="1" dirty="0">
              <a:solidFill>
                <a:srgbClr val="F3732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내용 개체 틀 1"/>
          <p:cNvSpPr txBox="1">
            <a:spLocks/>
          </p:cNvSpPr>
          <p:nvPr/>
        </p:nvSpPr>
        <p:spPr>
          <a:xfrm>
            <a:off x="648880" y="1502649"/>
            <a:ext cx="10425953" cy="5139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/>
              <a:t>Uruchom Wisenet Mobile w celu usunięcia NVR z listy urządzeń.</a:t>
            </a:r>
          </a:p>
          <a:p>
            <a:pPr marL="0" indent="0">
              <a:buNone/>
            </a:pPr>
            <a:r>
              <a:rPr lang="pl-PL" sz="1600" dirty="0"/>
              <a:t>   - Z listy usuń tylko NVR do zarejestrowania jako nowy kod QR. (Urządzeń, w przypadku których zachowany ma być ten sam kod QR, nie należy usuwać.)</a:t>
            </a:r>
          </a:p>
          <a:p>
            <a:pPr marL="0" indent="0">
              <a:buNone/>
            </a:pPr>
            <a:r>
              <a:rPr lang="pl-PL" sz="1600" dirty="0"/>
              <a:t>   - Patrz lista modelów docelowych na stronie 3.</a:t>
            </a:r>
          </a:p>
        </p:txBody>
      </p:sp>
      <p:sp>
        <p:nvSpPr>
          <p:cNvPr id="31" name="타원 30"/>
          <p:cNvSpPr/>
          <p:nvPr/>
        </p:nvSpPr>
        <p:spPr>
          <a:xfrm>
            <a:off x="185585" y="988946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391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2–2. Sposób resetowania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14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10619033" y="1018388"/>
            <a:ext cx="945438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 dirty="0"/>
              <a:t>Przypadek 2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9643004" y="1317091"/>
            <a:ext cx="924088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 dirty="0"/>
              <a:t>Przypadek 3</a:t>
            </a:r>
          </a:p>
        </p:txBody>
      </p:sp>
      <p:sp>
        <p:nvSpPr>
          <p:cNvPr id="42" name="모서리가 둥근 직사각형 41"/>
          <p:cNvSpPr/>
          <p:nvPr/>
        </p:nvSpPr>
        <p:spPr>
          <a:xfrm>
            <a:off x="9639629" y="1024595"/>
            <a:ext cx="924087" cy="22816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 dirty="0">
                <a:solidFill>
                  <a:schemeClr val="tx1"/>
                </a:solidFill>
              </a:rPr>
              <a:t>Przypadek 1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10619032" y="1312947"/>
            <a:ext cx="924088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/>
              <a:t>Przypadek 4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020271" y="2063104"/>
            <a:ext cx="9907024" cy="4297555"/>
            <a:chOff x="821215" y="1941355"/>
            <a:chExt cx="10370239" cy="4565704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1854" y="1941355"/>
              <a:ext cx="2109600" cy="4565704"/>
            </a:xfrm>
            <a:prstGeom prst="rect">
              <a:avLst/>
            </a:prstGeom>
          </p:spPr>
        </p:pic>
        <p:grpSp>
          <p:nvGrpSpPr>
            <p:cNvPr id="7" name="그룹 6"/>
            <p:cNvGrpSpPr/>
            <p:nvPr/>
          </p:nvGrpSpPr>
          <p:grpSpPr>
            <a:xfrm>
              <a:off x="821215" y="1941355"/>
              <a:ext cx="2109600" cy="4565704"/>
              <a:chOff x="22725" y="2221665"/>
              <a:chExt cx="2109600" cy="4565704"/>
            </a:xfrm>
          </p:grpSpPr>
          <p:pic>
            <p:nvPicPr>
              <p:cNvPr id="30" name="그림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25" y="2221665"/>
                <a:ext cx="2109600" cy="4565704"/>
              </a:xfrm>
              <a:prstGeom prst="rect">
                <a:avLst/>
              </a:prstGeom>
            </p:spPr>
          </p:pic>
          <p:pic>
            <p:nvPicPr>
              <p:cNvPr id="34" name="그림 3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26" y="2526158"/>
                <a:ext cx="733425" cy="733425"/>
              </a:xfrm>
              <a:prstGeom prst="ellipse">
                <a:avLst/>
              </a:prstGeom>
              <a:ln w="44450">
                <a:solidFill>
                  <a:schemeClr val="accent4"/>
                </a:solidFill>
              </a:ln>
            </p:spPr>
          </p:pic>
          <p:sp>
            <p:nvSpPr>
              <p:cNvPr id="35" name="타원 34"/>
              <p:cNvSpPr/>
              <p:nvPr/>
            </p:nvSpPr>
            <p:spPr>
              <a:xfrm>
                <a:off x="22725" y="2486230"/>
                <a:ext cx="249382" cy="24938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200" b="1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3" name="그룹 2"/>
            <p:cNvGrpSpPr/>
            <p:nvPr/>
          </p:nvGrpSpPr>
          <p:grpSpPr>
            <a:xfrm>
              <a:off x="3558349" y="1941355"/>
              <a:ext cx="2109600" cy="4565704"/>
              <a:chOff x="2353600" y="2221665"/>
              <a:chExt cx="2109600" cy="4565704"/>
            </a:xfrm>
          </p:grpSpPr>
          <p:pic>
            <p:nvPicPr>
              <p:cNvPr id="31" name="그림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53600" y="2221665"/>
                <a:ext cx="2109600" cy="4565704"/>
              </a:xfrm>
              <a:prstGeom prst="rect">
                <a:avLst/>
              </a:prstGeom>
            </p:spPr>
          </p:pic>
          <p:sp>
            <p:nvSpPr>
              <p:cNvPr id="43" name="직사각형 42"/>
              <p:cNvSpPr/>
              <p:nvPr/>
            </p:nvSpPr>
            <p:spPr>
              <a:xfrm>
                <a:off x="2353600" y="2735612"/>
                <a:ext cx="2109600" cy="3417538"/>
              </a:xfrm>
              <a:prstGeom prst="rect">
                <a:avLst/>
              </a:prstGeom>
              <a:solidFill>
                <a:schemeClr val="accent4">
                  <a:alpha val="80000"/>
                </a:schemeClr>
              </a:solidFill>
              <a:ln w="444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타원 43"/>
              <p:cNvSpPr/>
              <p:nvPr/>
            </p:nvSpPr>
            <p:spPr>
              <a:xfrm>
                <a:off x="3283709" y="2610921"/>
                <a:ext cx="249382" cy="24938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200" b="1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93519" y="2892870"/>
                <a:ext cx="18197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1400" b="1"/>
                  <a:t>Zeskanuj nowy kod QR</a:t>
                </a:r>
              </a:p>
            </p:txBody>
          </p:sp>
        </p:grpSp>
        <p:grpSp>
          <p:nvGrpSpPr>
            <p:cNvPr id="4" name="그룹 3"/>
            <p:cNvGrpSpPr/>
            <p:nvPr/>
          </p:nvGrpSpPr>
          <p:grpSpPr>
            <a:xfrm>
              <a:off x="6295483" y="1941355"/>
              <a:ext cx="2158838" cy="4565704"/>
              <a:chOff x="4661104" y="2221665"/>
              <a:chExt cx="2158838" cy="4565704"/>
            </a:xfrm>
          </p:grpSpPr>
          <p:pic>
            <p:nvPicPr>
              <p:cNvPr id="32" name="그림 3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94000" y="2221665"/>
                <a:ext cx="2109600" cy="4565704"/>
              </a:xfrm>
              <a:prstGeom prst="rect">
                <a:avLst/>
              </a:prstGeom>
            </p:spPr>
          </p:pic>
          <p:sp>
            <p:nvSpPr>
              <p:cNvPr id="46" name="직사각형 45"/>
              <p:cNvSpPr/>
              <p:nvPr/>
            </p:nvSpPr>
            <p:spPr>
              <a:xfrm>
                <a:off x="4710341" y="4314924"/>
                <a:ext cx="2109600" cy="1180675"/>
              </a:xfrm>
              <a:prstGeom prst="rect">
                <a:avLst/>
              </a:prstGeom>
              <a:solidFill>
                <a:schemeClr val="accent4">
                  <a:alpha val="80000"/>
                </a:schemeClr>
              </a:solidFill>
              <a:ln w="444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타원 46"/>
              <p:cNvSpPr/>
              <p:nvPr/>
            </p:nvSpPr>
            <p:spPr>
              <a:xfrm>
                <a:off x="5640450" y="4190233"/>
                <a:ext cx="249382" cy="24938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200" b="1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661104" y="4472182"/>
                <a:ext cx="2158838" cy="555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/>
                  <a:t>Wprowadź dane konta administratora NVR</a:t>
                </a:r>
              </a:p>
            </p:txBody>
          </p:sp>
        </p:grpSp>
      </p:grpSp>
      <p:sp>
        <p:nvSpPr>
          <p:cNvPr id="36" name="내용 개체 틀 2"/>
          <p:cNvSpPr txBox="1">
            <a:spLocks/>
          </p:cNvSpPr>
          <p:nvPr/>
        </p:nvSpPr>
        <p:spPr>
          <a:xfrm>
            <a:off x="347585" y="917784"/>
            <a:ext cx="11522075" cy="79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b="1">
                <a:solidFill>
                  <a:srgbClr val="F37321"/>
                </a:solidFill>
                <a:latin typeface="+mn-ea"/>
                <a:ea typeface="+mn-ea"/>
                <a:cs typeface="Arial" panose="020B0604020202020204" pitchFamily="34" charset="0"/>
              </a:rPr>
              <a:t>  Ponowna rejestracja nowego kodu QR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800" b="1" dirty="0">
              <a:solidFill>
                <a:srgbClr val="F3732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내용 개체 틀 1"/>
          <p:cNvSpPr txBox="1">
            <a:spLocks/>
          </p:cNvSpPr>
          <p:nvPr/>
        </p:nvSpPr>
        <p:spPr>
          <a:xfrm>
            <a:off x="648880" y="1502649"/>
            <a:ext cx="10425953" cy="5139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/>
              <a:t>Ponownie zarejestruj urządzenie w aplikacji Wisenet Mobile przy użyciu nowego kodu QR.</a:t>
            </a:r>
          </a:p>
        </p:txBody>
      </p:sp>
      <p:sp>
        <p:nvSpPr>
          <p:cNvPr id="29" name="타원 28"/>
          <p:cNvSpPr/>
          <p:nvPr/>
        </p:nvSpPr>
        <p:spPr>
          <a:xfrm>
            <a:off x="185585" y="988946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4883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2–3. Pytania i odpowiedzi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14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788021" y="1867808"/>
            <a:ext cx="10889257" cy="2949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/>
              <a:t>P) Czy nadal będzie można korzystać z funkcji P2P, jeśli nie zresetuje się P2P po aktualizacji?</a:t>
            </a:r>
          </a:p>
          <a:p>
            <a:pPr marL="457200" lvl="1" indent="0">
              <a:buNone/>
            </a:pPr>
            <a:r>
              <a:rPr lang="pl-PL" sz="1600" dirty="0"/>
              <a:t>O) Nie będzie to możliwe. Aby używać tej funkcji, należy zresetować i ponownie zarejestrować P2P.</a:t>
            </a:r>
          </a:p>
          <a:p>
            <a:pPr lvl="1"/>
            <a:endParaRPr lang="en-US" altLang="ko-KR" sz="1600" dirty="0"/>
          </a:p>
          <a:p>
            <a:pPr marL="0" indent="0">
              <a:buNone/>
            </a:pPr>
            <a:r>
              <a:rPr lang="pl-PL" sz="1600" dirty="0"/>
              <a:t>P) Czy nadal będzie można korzystać z funkcji DDNS, jeśli nie zresetuje się DDNS po aktualizacji?</a:t>
            </a:r>
          </a:p>
          <a:p>
            <a:pPr marL="457200" lvl="1" indent="0">
              <a:buNone/>
            </a:pPr>
            <a:r>
              <a:rPr lang="pl-PL" sz="1600" dirty="0"/>
              <a:t>O) Jeśli funkcja DDNS była już wcześniej zarejestrowana, można użyć jej z poprzednim adresem DDNS.</a:t>
            </a:r>
            <a:r>
              <a:rPr lang="en-US" sz="1600" dirty="0"/>
              <a:t> </a:t>
            </a:r>
            <a:r>
              <a:rPr lang="pl-PL" sz="1600" dirty="0"/>
              <a:t>Natomiast nie będzie możliwości sprawdzenia informacji o poprzednio zarejestrowanym ID w NVR. Z tego powodu osobom, które nie mają dostępu do tych informacji, zalecamy ponowną rejestrację nowego ID.</a:t>
            </a:r>
          </a:p>
          <a:p>
            <a:pPr lvl="1"/>
            <a:endParaRPr lang="en-US" altLang="ko-KR" sz="1600" dirty="0"/>
          </a:p>
          <a:p>
            <a:pPr marL="0" indent="0">
              <a:buNone/>
            </a:pPr>
            <a:r>
              <a:rPr lang="pl-PL" sz="1600" dirty="0"/>
              <a:t>P) Czy reset P2P/DDNS trzeba przeprowadzać po każdej aktualizacji oprogramowania?</a:t>
            </a:r>
          </a:p>
          <a:p>
            <a:pPr marL="457200" lvl="1" indent="0">
              <a:buNone/>
            </a:pPr>
            <a:r>
              <a:rPr lang="pl-PL" sz="1600" dirty="0"/>
              <a:t>O) Nie, wymagany jest tylko raz.</a:t>
            </a: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347585" y="917784"/>
            <a:ext cx="11522075" cy="79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b="1">
                <a:solidFill>
                  <a:srgbClr val="F37321"/>
                </a:solidFill>
                <a:latin typeface="+mn-ea"/>
                <a:ea typeface="+mn-ea"/>
                <a:cs typeface="Arial" panose="020B0604020202020204" pitchFamily="34" charset="0"/>
              </a:rPr>
              <a:t>  Pytania i odpowiedzi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800" b="1" dirty="0">
              <a:solidFill>
                <a:srgbClr val="F3732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7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2–3. Pytania i odpowiedzi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6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788021" y="1867808"/>
            <a:ext cx="10889257" cy="40986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/>
              <a:t>P) Czy korzystanie z funkcji P2P dalej będzie możliwe, jeśli w przypadku wystąpienia problemu konieczne będzie wrócenie do starszej wersji oprogramowania?</a:t>
            </a:r>
          </a:p>
          <a:p>
            <a:pPr marL="457200" lvl="1" indent="0">
              <a:buNone/>
            </a:pPr>
            <a:r>
              <a:rPr lang="pl-PL" sz="1600" dirty="0"/>
              <a:t>O) Tak, można, ale konieczne będzie ponowne zresetowanie funkcji P2P.</a:t>
            </a:r>
            <a:r>
              <a:rPr lang="en-US" sz="1600" dirty="0"/>
              <a:t> </a:t>
            </a:r>
            <a:r>
              <a:rPr lang="pl-PL" sz="1600" dirty="0"/>
              <a:t>Jednakże nie zalecamy przywracania starszych wersji oprogramowania z uwagi na stabilność systemu.</a:t>
            </a:r>
          </a:p>
          <a:p>
            <a:pPr lvl="1"/>
            <a:endParaRPr lang="en-US" altLang="ko-KR" sz="1600" dirty="0"/>
          </a:p>
          <a:p>
            <a:pPr marL="0" indent="0">
              <a:buNone/>
            </a:pPr>
            <a:r>
              <a:rPr lang="pl-PL" sz="1600" dirty="0"/>
              <a:t>P) Czy korzystanie z funkcji DDNS dalej będzie możliwe, jeśli w przypadku wystąpienia problemu konieczne będzie wrócenie do starszej wersji oprogramowania?</a:t>
            </a:r>
          </a:p>
          <a:p>
            <a:pPr marL="457200" lvl="1" indent="0">
              <a:buNone/>
            </a:pPr>
            <a:r>
              <a:rPr lang="pl-PL" sz="1600" dirty="0"/>
              <a:t>O) Jeśli przed aktualizacją funkcja DDNS była już wcześniej zarejestrowana, można użyć jej z tamtym ID.</a:t>
            </a:r>
            <a:r>
              <a:rPr lang="en-US" sz="1600" dirty="0"/>
              <a:t> </a:t>
            </a:r>
            <a:r>
              <a:rPr lang="pl-PL" sz="1600" dirty="0"/>
              <a:t>Jeśli przed aktualizacją funkcja DDNS nie była wcześniej zarejestrowana, należy na stronie DDNS utworzyć ID i zastosować nowo utworzony ID w NVR.</a:t>
            </a:r>
          </a:p>
          <a:p>
            <a:pPr marL="457200" lvl="1" indent="0">
              <a:buNone/>
            </a:pPr>
            <a:r>
              <a:rPr lang="pl-PL" sz="1600" dirty="0"/>
              <a:t>O) Po przywróceniu starszej wersji nie będzie możliwości używania ID tworzonych automatycznie w NVR. Z tego względu w razie posiadania przeglądarki lub systemu innego producenta, które zarejestrowano z użyciem takiego ID, konieczne będzie jego ponowne zarejestrowanie. Jednakże nie zalecamy przywracania starszych wersji oprogramowania z uwagi na stabilność systemu.</a:t>
            </a:r>
          </a:p>
          <a:p>
            <a:pPr marL="457200" lvl="1" indent="0">
              <a:buNone/>
            </a:pPr>
            <a:endParaRPr lang="en-US" altLang="ko-KR" sz="1600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347585" y="917784"/>
            <a:ext cx="11522075" cy="79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b="1">
                <a:solidFill>
                  <a:srgbClr val="F37321"/>
                </a:solidFill>
                <a:latin typeface="+mn-ea"/>
                <a:ea typeface="+mn-ea"/>
                <a:cs typeface="Arial" panose="020B0604020202020204" pitchFamily="34" charset="0"/>
              </a:rPr>
              <a:t>  Pytania i odpowiedzi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800" b="1" dirty="0">
              <a:solidFill>
                <a:srgbClr val="F3732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6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1" y="568971"/>
            <a:ext cx="1792003" cy="288000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97025" y="5826979"/>
            <a:ext cx="3717047" cy="553998"/>
            <a:chOff x="699002" y="5480098"/>
            <a:chExt cx="3717047" cy="553998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238" y="5819748"/>
              <a:ext cx="787951" cy="122400"/>
            </a:xfrm>
            <a:prstGeom prst="rect">
              <a:avLst/>
            </a:prstGeom>
          </p:spPr>
        </p:pic>
        <p:sp>
          <p:nvSpPr>
            <p:cNvPr id="9" name="직사각형 8"/>
            <p:cNvSpPr/>
            <p:nvPr/>
          </p:nvSpPr>
          <p:spPr>
            <a:xfrm>
              <a:off x="699002" y="5480098"/>
              <a:ext cx="3717047" cy="553998"/>
            </a:xfrm>
            <a:prstGeom prst="rect">
              <a:avLst/>
            </a:prstGeom>
          </p:spPr>
          <p:txBody>
            <a:bodyPr wrap="square" lIns="144000" rIns="14400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pl-PL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Arial" panose="020B0604020202020204" pitchFamily="34" charset="0"/>
                </a:rPr>
                <a:t>6, Pangyo-ro 319beon-gil, Bundang-gu, Seongnam-si, Gyeonggi-do, Republika Korei </a:t>
              </a:r>
            </a:p>
            <a:p>
              <a:pPr>
                <a:lnSpc>
                  <a:spcPct val="150000"/>
                </a:lnSpc>
              </a:pPr>
              <a:r>
                <a:rPr lang="pl-PL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Arial" panose="020B0604020202020204" pitchFamily="34" charset="0"/>
                </a:rPr>
                <a:t>www.hanwha-security.com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4"/>
          <p:cNvSpPr txBox="1">
            <a:spLocks/>
          </p:cNvSpPr>
          <p:nvPr/>
        </p:nvSpPr>
        <p:spPr>
          <a:xfrm>
            <a:off x="510568" y="2493989"/>
            <a:ext cx="3600000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b="1">
                <a:latin typeface="+mj-ea"/>
                <a:ea typeface="+mj-ea"/>
                <a:cs typeface="Arial" panose="020B0604020202020204" pitchFamily="34" charset="0"/>
              </a:rPr>
              <a:t>1. </a:t>
            </a:r>
            <a:r>
              <a:rPr lang="pl-PL" sz="2000" b="1">
                <a:latin typeface="+mj-ea"/>
                <a:ea typeface="+mj-ea"/>
                <a:cs typeface="Arial" panose="020B0604020202020204" pitchFamily="34" charset="0"/>
              </a:rPr>
              <a:t>Nowe funkcje DDNS/P2P</a:t>
            </a:r>
          </a:p>
        </p:txBody>
      </p:sp>
      <p:sp>
        <p:nvSpPr>
          <p:cNvPr id="16" name="내용 개체 틀 4"/>
          <p:cNvSpPr txBox="1">
            <a:spLocks/>
          </p:cNvSpPr>
          <p:nvPr/>
        </p:nvSpPr>
        <p:spPr>
          <a:xfrm>
            <a:off x="414821" y="1739523"/>
            <a:ext cx="3600000" cy="71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600" b="1">
                <a:solidFill>
                  <a:srgbClr val="F3732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Spis treści</a:t>
            </a:r>
          </a:p>
        </p:txBody>
      </p:sp>
      <p:sp>
        <p:nvSpPr>
          <p:cNvPr id="17" name="내용 개체 틀 4"/>
          <p:cNvSpPr txBox="1">
            <a:spLocks/>
          </p:cNvSpPr>
          <p:nvPr/>
        </p:nvSpPr>
        <p:spPr>
          <a:xfrm>
            <a:off x="510567" y="3060038"/>
            <a:ext cx="2627079" cy="14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200" b="1" dirty="0">
                <a:latin typeface="+mj-ea"/>
                <a:ea typeface="+mj-ea"/>
                <a:cs typeface="Arial" panose="020B0604020202020204" pitchFamily="34" charset="0"/>
              </a:rPr>
              <a:t>1–1. Omówienie zmian w funkcjach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200" b="1" dirty="0">
                <a:latin typeface="+mj-ea"/>
                <a:ea typeface="+mj-ea"/>
                <a:cs typeface="Arial" panose="020B0604020202020204" pitchFamily="34" charset="0"/>
              </a:rPr>
              <a:t>1–2. Modele docelowe</a:t>
            </a:r>
          </a:p>
        </p:txBody>
      </p:sp>
      <p:sp>
        <p:nvSpPr>
          <p:cNvPr id="18" name="내용 개체 틀 4"/>
          <p:cNvSpPr txBox="1">
            <a:spLocks/>
          </p:cNvSpPr>
          <p:nvPr/>
        </p:nvSpPr>
        <p:spPr>
          <a:xfrm>
            <a:off x="4594819" y="2493989"/>
            <a:ext cx="4262310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b="1" dirty="0">
                <a:latin typeface="+mj-ea"/>
                <a:ea typeface="+mj-ea"/>
                <a:cs typeface="Arial" panose="020B0604020202020204" pitchFamily="34" charset="0"/>
              </a:rPr>
              <a:t>2. </a:t>
            </a:r>
            <a:r>
              <a:rPr lang="pl-PL" sz="2000" b="1" dirty="0">
                <a:latin typeface="+mj-ea"/>
                <a:ea typeface="+mj-ea"/>
                <a:cs typeface="Arial" panose="020B0604020202020204" pitchFamily="34" charset="0"/>
              </a:rPr>
              <a:t>Sposób resetowania DDNS/P2P</a:t>
            </a:r>
          </a:p>
        </p:txBody>
      </p:sp>
      <p:sp>
        <p:nvSpPr>
          <p:cNvPr id="19" name="내용 개체 틀 4"/>
          <p:cNvSpPr txBox="1">
            <a:spLocks/>
          </p:cNvSpPr>
          <p:nvPr/>
        </p:nvSpPr>
        <p:spPr>
          <a:xfrm>
            <a:off x="4594818" y="3060038"/>
            <a:ext cx="3356875" cy="14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200" b="1" dirty="0">
                <a:latin typeface="+mj-ea"/>
                <a:ea typeface="+mj-ea"/>
                <a:cs typeface="Arial" panose="020B0604020202020204" pitchFamily="34" charset="0"/>
              </a:rPr>
              <a:t>2–1. Sprawdzanie stanu zastosowania funkcji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200" b="1" dirty="0">
                <a:latin typeface="+mj-ea"/>
                <a:ea typeface="+mj-ea"/>
                <a:cs typeface="Arial" panose="020B0604020202020204" pitchFamily="34" charset="0"/>
              </a:rPr>
              <a:t>2–2. Sposób resetowania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200" b="1" dirty="0">
                <a:latin typeface="+mj-ea"/>
                <a:ea typeface="+mj-ea"/>
                <a:cs typeface="Arial" panose="020B0604020202020204" pitchFamily="34" charset="0"/>
              </a:rPr>
              <a:t>2–3. Pytania i odpowiedzi</a:t>
            </a:r>
          </a:p>
        </p:txBody>
      </p:sp>
    </p:spTree>
    <p:extLst>
      <p:ext uri="{BB962C8B-B14F-4D97-AF65-F5344CB8AC3E}">
        <p14:creationId xmlns:p14="http://schemas.microsoft.com/office/powerpoint/2010/main" val="11014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 txBox="1">
            <a:spLocks/>
          </p:cNvSpPr>
          <p:nvPr/>
        </p:nvSpPr>
        <p:spPr>
          <a:xfrm>
            <a:off x="320358" y="3334814"/>
            <a:ext cx="6191225" cy="10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200" b="1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1. Nowe funkcje DDNS/P2P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096" y="6557831"/>
            <a:ext cx="672002" cy="108000"/>
          </a:xfrm>
          <a:prstGeom prst="rect">
            <a:avLst/>
          </a:prstGeom>
        </p:spPr>
      </p:pic>
      <p:sp>
        <p:nvSpPr>
          <p:cNvPr id="7" name="내용 개체 틀 4"/>
          <p:cNvSpPr txBox="1">
            <a:spLocks/>
          </p:cNvSpPr>
          <p:nvPr/>
        </p:nvSpPr>
        <p:spPr>
          <a:xfrm>
            <a:off x="11067742" y="6455871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41127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1–1. Omówienie zmian w funkcjach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47585" y="976536"/>
            <a:ext cx="11522075" cy="13457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2"/>
                </a:solidFill>
                <a:latin typeface="+mn-ea"/>
                <a:ea typeface="+mn-ea"/>
                <a:cs typeface="Arial" panose="020B0604020202020204" pitchFamily="34" charset="0"/>
              </a:rPr>
              <a:t>Integracja funkcji DDNS/P2P i usprawnienie ścieżki połączenia.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맑은 고딕" panose="020B0503020000020004" pitchFamily="50" charset="-127"/>
              <a:buChar char="-"/>
            </a:pPr>
            <a:r>
              <a:rPr lang="pl-PL" sz="1400" dirty="0">
                <a:latin typeface="+mn-ea"/>
                <a:ea typeface="+mn-ea"/>
                <a:cs typeface="Arial" panose="020B0604020202020204" pitchFamily="34" charset="0"/>
              </a:rPr>
              <a:t>ID DDNS jest tworzony i rejestrowany automatycznie, a UID P2P (QR) jest tworzony po włączeniu funkcji DDNS/P2P</a:t>
            </a:r>
            <a:r>
              <a:rPr lang="en-US" sz="1400" dirty="0">
                <a:latin typeface="+mn-ea"/>
                <a:ea typeface="+mn-ea"/>
                <a:cs typeface="Arial" panose="020B0604020202020204" pitchFamily="34" charset="0"/>
              </a:rPr>
              <a:t>.</a:t>
            </a:r>
            <a:endParaRPr lang="pl-PL" sz="1400" dirty="0">
              <a:latin typeface="+mn-ea"/>
              <a:ea typeface="+mn-ea"/>
              <a:cs typeface="Arial" panose="020B0604020202020204" pitchFamily="34" charset="0"/>
            </a:endParaRP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맑은 고딕" panose="020B0503020000020004" pitchFamily="50" charset="-127"/>
              <a:buChar char="-"/>
            </a:pPr>
            <a:r>
              <a:rPr lang="pl-PL" sz="1400" dirty="0">
                <a:latin typeface="+mn-ea"/>
                <a:ea typeface="+mn-ea"/>
                <a:cs typeface="Arial" panose="020B0604020202020204" pitchFamily="34" charset="0"/>
              </a:rPr>
              <a:t>Dostarczanie poprzez integrację pojedynczych metod dostępu DDNS i P2P (DDNS, automatyczna konwersja w chmurze)</a:t>
            </a:r>
            <a:r>
              <a:rPr lang="en-US" sz="1400" dirty="0">
                <a:latin typeface="+mn-ea"/>
                <a:ea typeface="+mn-ea"/>
                <a:cs typeface="Arial" panose="020B0604020202020204" pitchFamily="34" charset="0"/>
              </a:rPr>
              <a:t>.</a:t>
            </a:r>
            <a:endParaRPr lang="pl-PL" sz="1400" dirty="0">
              <a:latin typeface="+mn-ea"/>
              <a:ea typeface="+mn-ea"/>
              <a:cs typeface="Arial" panose="020B0604020202020204" pitchFamily="34" charset="0"/>
            </a:endParaRP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맑은 고딕" panose="020B0503020000020004" pitchFamily="50" charset="-127"/>
              <a:buChar char="-"/>
            </a:pPr>
            <a:r>
              <a:rPr lang="pl-PL" sz="1400" dirty="0">
                <a:latin typeface="+mn-ea"/>
                <a:ea typeface="+mn-ea"/>
                <a:cs typeface="Arial" panose="020B0604020202020204" pitchFamily="34" charset="0"/>
              </a:rPr>
              <a:t>Zastosowanie P2P opartego na chmurze do zmniejszenia opóźnienia dostępu do serwera TURN</a:t>
            </a:r>
            <a:r>
              <a:rPr lang="en-US" sz="1400">
                <a:latin typeface="+mn-ea"/>
                <a:ea typeface="+mn-ea"/>
                <a:cs typeface="Arial" panose="020B0604020202020204" pitchFamily="34" charset="0"/>
              </a:rPr>
              <a:t>.</a:t>
            </a:r>
            <a:endParaRPr lang="pl-PL" sz="1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31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93791"/>
              </p:ext>
            </p:extLst>
          </p:nvPr>
        </p:nvGraphicFramePr>
        <p:xfrm>
          <a:off x="347585" y="2838540"/>
          <a:ext cx="5748415" cy="362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8415">
                  <a:extLst>
                    <a:ext uri="{9D8B030D-6E8A-4147-A177-3AD203B41FA5}">
                      <a16:colId xmlns:a16="http://schemas.microsoft.com/office/drawing/2014/main" val="3725857918"/>
                    </a:ext>
                  </a:extLst>
                </a:gridCol>
              </a:tblGrid>
              <a:tr h="2124873">
                <a:tc>
                  <a:txBody>
                    <a:bodyPr/>
                    <a:lstStyle/>
                    <a:p>
                      <a:pPr algn="l" rtl="0" latinLnBrk="1">
                        <a:lnSpc>
                          <a:spcPct val="120000"/>
                        </a:lnSpc>
                      </a:pP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108000" marR="108000" marT="144000" marB="144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37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655943"/>
                  </a:ext>
                </a:extLst>
              </a:tr>
              <a:tr h="1499909">
                <a:tc>
                  <a:txBody>
                    <a:bodyPr/>
                    <a:lstStyle/>
                    <a:p>
                      <a:pPr marL="0" indent="0" algn="l" rtl="0" latinLnBrk="1">
                        <a:lnSpc>
                          <a:spcPct val="150000"/>
                        </a:lnSpc>
                        <a:buSzPct val="100000"/>
                        <a:buFont typeface="맑은 고딕" panose="020B0503020000020004" pitchFamily="50" charset="-127"/>
                        <a:buNone/>
                      </a:pP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marL="108000" marR="108000" marT="144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22358"/>
                  </a:ext>
                </a:extLst>
              </a:tr>
            </a:tbl>
          </a:graphicData>
        </a:graphic>
      </p:graphicFrame>
      <p:graphicFrame>
        <p:nvGraphicFramePr>
          <p:cNvPr id="67" name="표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529642"/>
              </p:ext>
            </p:extLst>
          </p:nvPr>
        </p:nvGraphicFramePr>
        <p:xfrm>
          <a:off x="6121245" y="2838540"/>
          <a:ext cx="5748415" cy="3619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8415">
                  <a:extLst>
                    <a:ext uri="{9D8B030D-6E8A-4147-A177-3AD203B41FA5}">
                      <a16:colId xmlns:a16="http://schemas.microsoft.com/office/drawing/2014/main" val="3725857918"/>
                    </a:ext>
                  </a:extLst>
                </a:gridCol>
              </a:tblGrid>
              <a:tr h="2122028">
                <a:tc>
                  <a:txBody>
                    <a:bodyPr/>
                    <a:lstStyle/>
                    <a:p>
                      <a:pPr algn="l" rtl="0" latinLnBrk="1">
                        <a:lnSpc>
                          <a:spcPct val="120000"/>
                        </a:lnSpc>
                      </a:pP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108000" marR="108000" marT="144000" marB="144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37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655943"/>
                  </a:ext>
                </a:extLst>
              </a:tr>
              <a:tr h="1497900">
                <a:tc>
                  <a:txBody>
                    <a:bodyPr/>
                    <a:lstStyle/>
                    <a:p>
                      <a:pPr marL="0" indent="0" algn="l" rtl="0" latinLnBrk="1">
                        <a:lnSpc>
                          <a:spcPct val="150000"/>
                        </a:lnSpc>
                        <a:buSzPct val="100000"/>
                        <a:buFont typeface="맑은 고딕" panose="020B0503020000020004" pitchFamily="50" charset="-127"/>
                        <a:buNone/>
                      </a:pP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marL="108000" marR="108000" marT="144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22358"/>
                  </a:ext>
                </a:extLst>
              </a:tr>
            </a:tbl>
          </a:graphicData>
        </a:graphic>
      </p:graphicFrame>
      <p:grpSp>
        <p:nvGrpSpPr>
          <p:cNvPr id="18" name="그룹 17"/>
          <p:cNvGrpSpPr/>
          <p:nvPr/>
        </p:nvGrpSpPr>
        <p:grpSpPr>
          <a:xfrm>
            <a:off x="6482701" y="3838595"/>
            <a:ext cx="1074333" cy="776427"/>
            <a:chOff x="6837259" y="3838595"/>
            <a:chExt cx="1074333" cy="776427"/>
          </a:xfrm>
        </p:grpSpPr>
        <p:grpSp>
          <p:nvGrpSpPr>
            <p:cNvPr id="77" name="그룹 76"/>
            <p:cNvGrpSpPr/>
            <p:nvPr/>
          </p:nvGrpSpPr>
          <p:grpSpPr>
            <a:xfrm>
              <a:off x="6998423" y="3838595"/>
              <a:ext cx="755073" cy="776427"/>
              <a:chOff x="658091" y="1977651"/>
              <a:chExt cx="872836" cy="1188112"/>
            </a:xfrm>
          </p:grpSpPr>
          <p:sp>
            <p:nvSpPr>
              <p:cNvPr id="78" name="순서도: 자기 디스크 77"/>
              <p:cNvSpPr/>
              <p:nvPr/>
            </p:nvSpPr>
            <p:spPr>
              <a:xfrm>
                <a:off x="658091" y="2715491"/>
                <a:ext cx="872836" cy="450272"/>
              </a:xfrm>
              <a:prstGeom prst="flowChartMagneticDisk">
                <a:avLst/>
              </a:prstGeom>
              <a:solidFill>
                <a:schemeClr val="accent4">
                  <a:alpha val="5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순서도: 자기 디스크 78"/>
              <p:cNvSpPr/>
              <p:nvPr/>
            </p:nvSpPr>
            <p:spPr>
              <a:xfrm>
                <a:off x="658091" y="2346571"/>
                <a:ext cx="872836" cy="450272"/>
              </a:xfrm>
              <a:prstGeom prst="flowChartMagneticDisk">
                <a:avLst/>
              </a:prstGeom>
              <a:solidFill>
                <a:schemeClr val="accent4">
                  <a:alpha val="5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순서도: 자기 디스크 79"/>
              <p:cNvSpPr/>
              <p:nvPr/>
            </p:nvSpPr>
            <p:spPr>
              <a:xfrm>
                <a:off x="658091" y="1977651"/>
                <a:ext cx="872836" cy="450272"/>
              </a:xfrm>
              <a:prstGeom prst="flowChartMagneticDisk">
                <a:avLst/>
              </a:prstGeom>
              <a:solidFill>
                <a:schemeClr val="accent4">
                  <a:alpha val="5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6837259" y="4097983"/>
              <a:ext cx="107433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100" b="1"/>
                <a:t>Serwer DDNS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148293" y="4840134"/>
            <a:ext cx="17620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b="1"/>
              <a:t>Połączenie z serwerem DDNS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280591" y="4755005"/>
            <a:ext cx="1451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50" b="1"/>
              <a:t>Jeśli ścieżka serwera DDNS jest niedostępna</a:t>
            </a:r>
          </a:p>
        </p:txBody>
      </p:sp>
      <p:grpSp>
        <p:nvGrpSpPr>
          <p:cNvPr id="88" name="그룹 87"/>
          <p:cNvGrpSpPr/>
          <p:nvPr/>
        </p:nvGrpSpPr>
        <p:grpSpPr>
          <a:xfrm>
            <a:off x="10235757" y="3908959"/>
            <a:ext cx="1383076" cy="635699"/>
            <a:chOff x="6565489" y="3082875"/>
            <a:chExt cx="1383076" cy="635699"/>
          </a:xfrm>
        </p:grpSpPr>
        <p:sp>
          <p:nvSpPr>
            <p:cNvPr id="92" name="자유형 91"/>
            <p:cNvSpPr/>
            <p:nvPr/>
          </p:nvSpPr>
          <p:spPr>
            <a:xfrm>
              <a:off x="6565489" y="3082875"/>
              <a:ext cx="1383076" cy="635699"/>
            </a:xfrm>
            <a:custGeom>
              <a:avLst/>
              <a:gdLst>
                <a:gd name="connsiteX0" fmla="*/ 1018944 w 2327450"/>
                <a:gd name="connsiteY0" fmla="*/ 0 h 1069759"/>
                <a:gd name="connsiteX1" fmla="*/ 1560126 w 2327450"/>
                <a:gd name="connsiteY1" fmla="*/ 287744 h 1069759"/>
                <a:gd name="connsiteX2" fmla="*/ 1561461 w 2327450"/>
                <a:gd name="connsiteY2" fmla="*/ 290203 h 1069759"/>
                <a:gd name="connsiteX3" fmla="*/ 1625812 w 2327450"/>
                <a:gd name="connsiteY3" fmla="*/ 296691 h 1069759"/>
                <a:gd name="connsiteX4" fmla="*/ 1992572 w 2327450"/>
                <a:gd name="connsiteY4" fmla="*/ 597503 h 1069759"/>
                <a:gd name="connsiteX5" fmla="*/ 2003909 w 2327450"/>
                <a:gd name="connsiteY5" fmla="*/ 634025 h 1069759"/>
                <a:gd name="connsiteX6" fmla="*/ 2032608 w 2327450"/>
                <a:gd name="connsiteY6" fmla="*/ 631132 h 1069759"/>
                <a:gd name="connsiteX7" fmla="*/ 2327450 w 2327450"/>
                <a:gd name="connsiteY7" fmla="*/ 925974 h 1069759"/>
                <a:gd name="connsiteX8" fmla="*/ 2304280 w 2327450"/>
                <a:gd name="connsiteY8" fmla="*/ 1040740 h 1069759"/>
                <a:gd name="connsiteX9" fmla="*/ 2288529 w 2327450"/>
                <a:gd name="connsiteY9" fmla="*/ 1069759 h 1069759"/>
                <a:gd name="connsiteX10" fmla="*/ 25121 w 2327450"/>
                <a:gd name="connsiteY10" fmla="*/ 1069759 h 1069759"/>
                <a:gd name="connsiteX11" fmla="*/ 7442 w 2327450"/>
                <a:gd name="connsiteY11" fmla="*/ 1012807 h 1069759"/>
                <a:gd name="connsiteX12" fmla="*/ 0 w 2327450"/>
                <a:gd name="connsiteY12" fmla="*/ 938984 h 1069759"/>
                <a:gd name="connsiteX13" fmla="*/ 366302 w 2327450"/>
                <a:gd name="connsiteY13" fmla="*/ 572682 h 1069759"/>
                <a:gd name="connsiteX14" fmla="*/ 374281 w 2327450"/>
                <a:gd name="connsiteY14" fmla="*/ 573486 h 1069759"/>
                <a:gd name="connsiteX15" fmla="*/ 379560 w 2327450"/>
                <a:gd name="connsiteY15" fmla="*/ 521112 h 1069759"/>
                <a:gd name="connsiteX16" fmla="*/ 1018944 w 2327450"/>
                <a:gd name="connsiteY16" fmla="*/ 0 h 106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27450" h="1069759">
                  <a:moveTo>
                    <a:pt x="1018944" y="0"/>
                  </a:moveTo>
                  <a:cubicBezTo>
                    <a:pt x="1244222" y="0"/>
                    <a:pt x="1442841" y="114140"/>
                    <a:pt x="1560126" y="287744"/>
                  </a:cubicBezTo>
                  <a:lnTo>
                    <a:pt x="1561461" y="290203"/>
                  </a:lnTo>
                  <a:lnTo>
                    <a:pt x="1625812" y="296691"/>
                  </a:lnTo>
                  <a:cubicBezTo>
                    <a:pt x="1791640" y="330624"/>
                    <a:pt x="1928120" y="445122"/>
                    <a:pt x="1992572" y="597503"/>
                  </a:cubicBezTo>
                  <a:lnTo>
                    <a:pt x="2003909" y="634025"/>
                  </a:lnTo>
                  <a:lnTo>
                    <a:pt x="2032608" y="631132"/>
                  </a:lnTo>
                  <a:cubicBezTo>
                    <a:pt x="2195445" y="631132"/>
                    <a:pt x="2327450" y="763137"/>
                    <a:pt x="2327450" y="925974"/>
                  </a:cubicBezTo>
                  <a:cubicBezTo>
                    <a:pt x="2327450" y="966683"/>
                    <a:pt x="2319200" y="1005465"/>
                    <a:pt x="2304280" y="1040740"/>
                  </a:cubicBezTo>
                  <a:lnTo>
                    <a:pt x="2288529" y="1069759"/>
                  </a:lnTo>
                  <a:lnTo>
                    <a:pt x="25121" y="1069759"/>
                  </a:lnTo>
                  <a:lnTo>
                    <a:pt x="7442" y="1012807"/>
                  </a:lnTo>
                  <a:cubicBezTo>
                    <a:pt x="2563" y="988961"/>
                    <a:pt x="0" y="964272"/>
                    <a:pt x="0" y="938984"/>
                  </a:cubicBezTo>
                  <a:cubicBezTo>
                    <a:pt x="0" y="736681"/>
                    <a:pt x="163999" y="572682"/>
                    <a:pt x="366302" y="572682"/>
                  </a:cubicBezTo>
                  <a:lnTo>
                    <a:pt x="374281" y="573486"/>
                  </a:lnTo>
                  <a:lnTo>
                    <a:pt x="379560" y="521112"/>
                  </a:lnTo>
                  <a:cubicBezTo>
                    <a:pt x="440417" y="223714"/>
                    <a:pt x="703555" y="0"/>
                    <a:pt x="1018944" y="0"/>
                  </a:cubicBez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966924" y="3293222"/>
              <a:ext cx="5870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100" b="1"/>
                <a:t>Chmura</a:t>
              </a: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479283" y="4840134"/>
            <a:ext cx="18726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b="1"/>
              <a:t>Połączenie metodą DDNS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337629" y="4840134"/>
            <a:ext cx="17541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50" b="1"/>
              <a:t>Połączenie metodą UID (kod QR)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27270" y="6163954"/>
            <a:ext cx="5982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/>
              <a:t>Klient</a:t>
            </a:r>
          </a:p>
        </p:txBody>
      </p:sp>
      <p:grpSp>
        <p:nvGrpSpPr>
          <p:cNvPr id="103" name="그룹 102"/>
          <p:cNvGrpSpPr/>
          <p:nvPr/>
        </p:nvGrpSpPr>
        <p:grpSpPr>
          <a:xfrm>
            <a:off x="975325" y="3840575"/>
            <a:ext cx="755073" cy="776427"/>
            <a:chOff x="658091" y="1977651"/>
            <a:chExt cx="872836" cy="1188112"/>
          </a:xfrm>
        </p:grpSpPr>
        <p:sp>
          <p:nvSpPr>
            <p:cNvPr id="110" name="순서도: 자기 디스크 109"/>
            <p:cNvSpPr/>
            <p:nvPr/>
          </p:nvSpPr>
          <p:spPr>
            <a:xfrm>
              <a:off x="658091" y="2715491"/>
              <a:ext cx="872836" cy="450272"/>
            </a:xfrm>
            <a:prstGeom prst="flowChartMagneticDisk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순서도: 자기 디스크 110"/>
            <p:cNvSpPr/>
            <p:nvPr/>
          </p:nvSpPr>
          <p:spPr>
            <a:xfrm>
              <a:off x="658091" y="2346571"/>
              <a:ext cx="872836" cy="450272"/>
            </a:xfrm>
            <a:prstGeom prst="flowChartMagneticDisk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순서도: 자기 디스크 111"/>
            <p:cNvSpPr/>
            <p:nvPr/>
          </p:nvSpPr>
          <p:spPr>
            <a:xfrm>
              <a:off x="658091" y="1977651"/>
              <a:ext cx="872836" cy="450272"/>
            </a:xfrm>
            <a:prstGeom prst="flowChartMagneticDisk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3" name="그룹 112"/>
          <p:cNvGrpSpPr/>
          <p:nvPr/>
        </p:nvGrpSpPr>
        <p:grpSpPr>
          <a:xfrm>
            <a:off x="4791635" y="3840575"/>
            <a:ext cx="755073" cy="776427"/>
            <a:chOff x="658091" y="1977651"/>
            <a:chExt cx="872836" cy="1188112"/>
          </a:xfrm>
          <a:solidFill>
            <a:schemeClr val="bg1">
              <a:lumMod val="85000"/>
            </a:schemeClr>
          </a:solidFill>
        </p:grpSpPr>
        <p:sp>
          <p:nvSpPr>
            <p:cNvPr id="114" name="순서도: 자기 디스크 113"/>
            <p:cNvSpPr/>
            <p:nvPr/>
          </p:nvSpPr>
          <p:spPr>
            <a:xfrm>
              <a:off x="658091" y="2715491"/>
              <a:ext cx="872836" cy="450272"/>
            </a:xfrm>
            <a:prstGeom prst="flowChartMagneticDisk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순서도: 자기 디스크 114"/>
            <p:cNvSpPr/>
            <p:nvPr/>
          </p:nvSpPr>
          <p:spPr>
            <a:xfrm>
              <a:off x="658091" y="2346571"/>
              <a:ext cx="872836" cy="450272"/>
            </a:xfrm>
            <a:prstGeom prst="flowChartMagneticDisk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순서도: 자기 디스크 115"/>
            <p:cNvSpPr/>
            <p:nvPr/>
          </p:nvSpPr>
          <p:spPr>
            <a:xfrm>
              <a:off x="658091" y="1977651"/>
              <a:ext cx="872836" cy="450272"/>
            </a:xfrm>
            <a:prstGeom prst="flowChartMagneticDisk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822305" y="4097983"/>
            <a:ext cx="10743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100" b="1"/>
              <a:t>Serwer DDNS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699738" y="4097983"/>
            <a:ext cx="9669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100" b="1"/>
              <a:t>Serwer TURN</a:t>
            </a:r>
          </a:p>
        </p:txBody>
      </p:sp>
      <p:pic>
        <p:nvPicPr>
          <p:cNvPr id="119" name="그림 1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37460" r="6190" b="37316"/>
          <a:stretch/>
        </p:blipFill>
        <p:spPr>
          <a:xfrm>
            <a:off x="2332353" y="2960783"/>
            <a:ext cx="1583478" cy="453758"/>
          </a:xfrm>
          <a:prstGeom prst="rect">
            <a:avLst/>
          </a:prstGeom>
        </p:spPr>
      </p:pic>
      <p:pic>
        <p:nvPicPr>
          <p:cNvPr id="120" name="그림 1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37460" r="6190" b="37316"/>
          <a:stretch/>
        </p:blipFill>
        <p:spPr>
          <a:xfrm>
            <a:off x="8076433" y="2956823"/>
            <a:ext cx="1583478" cy="453758"/>
          </a:xfrm>
          <a:prstGeom prst="rect">
            <a:avLst/>
          </a:prstGeom>
        </p:spPr>
      </p:pic>
      <p:pic>
        <p:nvPicPr>
          <p:cNvPr id="125" name="그림 1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353" y="5394063"/>
            <a:ext cx="1588077" cy="784082"/>
          </a:xfrm>
          <a:prstGeom prst="rect">
            <a:avLst/>
          </a:prstGeom>
        </p:spPr>
      </p:pic>
      <p:sp>
        <p:nvSpPr>
          <p:cNvPr id="128" name="TextBox 127"/>
          <p:cNvSpPr txBox="1"/>
          <p:nvPr/>
        </p:nvSpPr>
        <p:spPr>
          <a:xfrm>
            <a:off x="8660034" y="6163954"/>
            <a:ext cx="5982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/>
              <a:t>Klient</a:t>
            </a:r>
          </a:p>
        </p:txBody>
      </p:sp>
      <p:pic>
        <p:nvPicPr>
          <p:cNvPr id="129" name="그림 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117" y="5394063"/>
            <a:ext cx="1588077" cy="784082"/>
          </a:xfrm>
          <a:prstGeom prst="rect">
            <a:avLst/>
          </a:prstGeom>
        </p:spPr>
      </p:pic>
      <p:cxnSp>
        <p:nvCxnSpPr>
          <p:cNvPr id="130" name="꺾인 연결선 129"/>
          <p:cNvCxnSpPr>
            <a:stCxn id="119" idx="3"/>
          </p:cNvCxnSpPr>
          <p:nvPr/>
        </p:nvCxnSpPr>
        <p:spPr>
          <a:xfrm>
            <a:off x="3915831" y="3187662"/>
            <a:ext cx="1253341" cy="586214"/>
          </a:xfrm>
          <a:prstGeom prst="bentConnector3">
            <a:avLst>
              <a:gd name="adj1" fmla="val 99445"/>
            </a:avLst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1" name="꺾인 연결선 130"/>
          <p:cNvCxnSpPr>
            <a:stCxn id="119" idx="1"/>
          </p:cNvCxnSpPr>
          <p:nvPr/>
        </p:nvCxnSpPr>
        <p:spPr>
          <a:xfrm rot="10800000" flipV="1">
            <a:off x="1352861" y="3187662"/>
            <a:ext cx="979492" cy="586214"/>
          </a:xfrm>
          <a:prstGeom prst="bentConnector3">
            <a:avLst>
              <a:gd name="adj1" fmla="val 99996"/>
            </a:avLst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1" name="꺾인 연결선 140"/>
          <p:cNvCxnSpPr>
            <a:stCxn id="114" idx="3"/>
            <a:endCxn id="125" idx="3"/>
          </p:cNvCxnSpPr>
          <p:nvPr/>
        </p:nvCxnSpPr>
        <p:spPr>
          <a:xfrm rot="5400000">
            <a:off x="3960250" y="4577182"/>
            <a:ext cx="1169102" cy="1248742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4" name="꺾인 연결선 143"/>
          <p:cNvCxnSpPr>
            <a:stCxn id="110" idx="3"/>
            <a:endCxn id="125" idx="1"/>
          </p:cNvCxnSpPr>
          <p:nvPr/>
        </p:nvCxnSpPr>
        <p:spPr>
          <a:xfrm rot="16200000" flipH="1">
            <a:off x="1258056" y="4711807"/>
            <a:ext cx="1169102" cy="979491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8" name="꺾인 연결선 147"/>
          <p:cNvCxnSpPr>
            <a:stCxn id="120" idx="3"/>
          </p:cNvCxnSpPr>
          <p:nvPr/>
        </p:nvCxnSpPr>
        <p:spPr>
          <a:xfrm>
            <a:off x="9659911" y="3183702"/>
            <a:ext cx="1191547" cy="654893"/>
          </a:xfrm>
          <a:prstGeom prst="bentConnector3">
            <a:avLst>
              <a:gd name="adj1" fmla="val 99827"/>
            </a:avLst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9" name="꺾인 연결선 148"/>
          <p:cNvCxnSpPr>
            <a:stCxn id="120" idx="1"/>
          </p:cNvCxnSpPr>
          <p:nvPr/>
        </p:nvCxnSpPr>
        <p:spPr>
          <a:xfrm rot="10800000" flipV="1">
            <a:off x="6990177" y="3183701"/>
            <a:ext cx="1086257" cy="590175"/>
          </a:xfrm>
          <a:prstGeom prst="bentConnector3">
            <a:avLst>
              <a:gd name="adj1" fmla="val 99869"/>
            </a:avLst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1" name="꺾인 연결선 150"/>
          <p:cNvCxnSpPr>
            <a:endCxn id="129" idx="3"/>
          </p:cNvCxnSpPr>
          <p:nvPr/>
        </p:nvCxnSpPr>
        <p:spPr>
          <a:xfrm rot="5400000">
            <a:off x="9724892" y="4619565"/>
            <a:ext cx="1194841" cy="113823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3" name="꺾인 연결선 152"/>
          <p:cNvCxnSpPr>
            <a:stCxn id="78" idx="3"/>
            <a:endCxn id="129" idx="1"/>
          </p:cNvCxnSpPr>
          <p:nvPr/>
        </p:nvCxnSpPr>
        <p:spPr>
          <a:xfrm rot="16200000" flipH="1">
            <a:off x="7007718" y="4628705"/>
            <a:ext cx="1171082" cy="1143715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4" name="자유형 153"/>
          <p:cNvSpPr>
            <a:spLocks noChangeAspect="1"/>
          </p:cNvSpPr>
          <p:nvPr/>
        </p:nvSpPr>
        <p:spPr>
          <a:xfrm>
            <a:off x="347587" y="2510714"/>
            <a:ext cx="1170508" cy="326355"/>
          </a:xfrm>
          <a:custGeom>
            <a:avLst/>
            <a:gdLst>
              <a:gd name="connsiteX0" fmla="*/ 0 w 645589"/>
              <a:gd name="connsiteY0" fmla="*/ 0 h 180000"/>
              <a:gd name="connsiteX1" fmla="*/ 465590 w 645589"/>
              <a:gd name="connsiteY1" fmla="*/ 0 h 180000"/>
              <a:gd name="connsiteX2" fmla="*/ 645589 w 645589"/>
              <a:gd name="connsiteY2" fmla="*/ 180000 h 180000"/>
              <a:gd name="connsiteX3" fmla="*/ 0 w 645589"/>
              <a:gd name="connsiteY3" fmla="*/ 180000 h 180000"/>
              <a:gd name="connsiteX4" fmla="*/ 0 w 645589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89" h="180000">
                <a:moveTo>
                  <a:pt x="0" y="0"/>
                </a:moveTo>
                <a:lnTo>
                  <a:pt x="465590" y="0"/>
                </a:lnTo>
                <a:lnTo>
                  <a:pt x="645589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>
                <a:latin typeface="Arial" panose="020B0604020202020204" pitchFamily="34" charset="0"/>
                <a:cs typeface="Arial" panose="020B0604020202020204" pitchFamily="34" charset="0"/>
              </a:rPr>
              <a:t>Przed</a:t>
            </a:r>
          </a:p>
        </p:txBody>
      </p:sp>
      <p:sp>
        <p:nvSpPr>
          <p:cNvPr id="156" name="자유형 155"/>
          <p:cNvSpPr>
            <a:spLocks noChangeAspect="1"/>
          </p:cNvSpPr>
          <p:nvPr/>
        </p:nvSpPr>
        <p:spPr>
          <a:xfrm>
            <a:off x="6121247" y="2505860"/>
            <a:ext cx="1170508" cy="326355"/>
          </a:xfrm>
          <a:custGeom>
            <a:avLst/>
            <a:gdLst>
              <a:gd name="connsiteX0" fmla="*/ 0 w 645589"/>
              <a:gd name="connsiteY0" fmla="*/ 0 h 180000"/>
              <a:gd name="connsiteX1" fmla="*/ 465590 w 645589"/>
              <a:gd name="connsiteY1" fmla="*/ 0 h 180000"/>
              <a:gd name="connsiteX2" fmla="*/ 645589 w 645589"/>
              <a:gd name="connsiteY2" fmla="*/ 180000 h 180000"/>
              <a:gd name="connsiteX3" fmla="*/ 0 w 645589"/>
              <a:gd name="connsiteY3" fmla="*/ 180000 h 180000"/>
              <a:gd name="connsiteX4" fmla="*/ 0 w 645589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89" h="180000">
                <a:moveTo>
                  <a:pt x="0" y="0"/>
                </a:moveTo>
                <a:lnTo>
                  <a:pt x="465590" y="0"/>
                </a:lnTo>
                <a:lnTo>
                  <a:pt x="645589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</a:p>
        </p:txBody>
      </p:sp>
      <p:sp>
        <p:nvSpPr>
          <p:cNvPr id="157" name="타원 156"/>
          <p:cNvSpPr/>
          <p:nvPr/>
        </p:nvSpPr>
        <p:spPr>
          <a:xfrm>
            <a:off x="1187570" y="4812018"/>
            <a:ext cx="324000" cy="3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/>
              <a:t>1</a:t>
            </a:r>
          </a:p>
        </p:txBody>
      </p:sp>
      <p:sp>
        <p:nvSpPr>
          <p:cNvPr id="159" name="타원 158"/>
          <p:cNvSpPr/>
          <p:nvPr/>
        </p:nvSpPr>
        <p:spPr>
          <a:xfrm>
            <a:off x="5006459" y="4815331"/>
            <a:ext cx="324000" cy="3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2</a:t>
            </a:r>
          </a:p>
        </p:txBody>
      </p:sp>
      <p:sp>
        <p:nvSpPr>
          <p:cNvPr id="160" name="타원 159"/>
          <p:cNvSpPr/>
          <p:nvPr/>
        </p:nvSpPr>
        <p:spPr>
          <a:xfrm>
            <a:off x="6861001" y="4808309"/>
            <a:ext cx="324000" cy="32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1</a:t>
            </a:r>
          </a:p>
        </p:txBody>
      </p:sp>
      <p:sp>
        <p:nvSpPr>
          <p:cNvPr id="161" name="타원 160"/>
          <p:cNvSpPr/>
          <p:nvPr/>
        </p:nvSpPr>
        <p:spPr>
          <a:xfrm>
            <a:off x="10735876" y="4811622"/>
            <a:ext cx="324000" cy="32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2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441847" y="3939784"/>
            <a:ext cx="1583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Wybór  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  <a:r>
              <a:rPr lang="pl-PL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lub </a:t>
            </a:r>
          </a:p>
        </p:txBody>
      </p:sp>
      <p:sp>
        <p:nvSpPr>
          <p:cNvPr id="13" name="왼쪽/오른쪽 화살표 12"/>
          <p:cNvSpPr/>
          <p:nvPr/>
        </p:nvSpPr>
        <p:spPr>
          <a:xfrm>
            <a:off x="7727512" y="3965057"/>
            <a:ext cx="2365603" cy="616945"/>
          </a:xfrm>
          <a:prstGeom prst="left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accent2"/>
                </a:solidFill>
              </a:rPr>
              <a:t>Konwersja automatyczna</a:t>
            </a:r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E2391566-60D5-A082-BFA2-9CA51F59160F}"/>
              </a:ext>
            </a:extLst>
          </p:cNvPr>
          <p:cNvSpPr/>
          <p:nvPr/>
        </p:nvSpPr>
        <p:spPr>
          <a:xfrm>
            <a:off x="3657682" y="3887391"/>
            <a:ext cx="324000" cy="3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ja" sz="1200" b="1" i="0" u="none" strike="noStrike" dirty="0">
                <a:highlight>
                  <a:srgbClr val="000000">
                    <a:alpha val="0"/>
                  </a:srgbClr>
                </a:highlight>
                <a:latin typeface="MS Gothic"/>
                <a:ea typeface="MS Gothic"/>
              </a:rPr>
              <a:t>2</a:t>
            </a:r>
            <a:endParaRPr lang="ko-KR" altLang="en-US" sz="1200" b="1" dirty="0"/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C0D6B60E-E851-9697-02C4-FE66BA8654EA}"/>
              </a:ext>
            </a:extLst>
          </p:cNvPr>
          <p:cNvSpPr/>
          <p:nvPr/>
        </p:nvSpPr>
        <p:spPr>
          <a:xfrm>
            <a:off x="3031523" y="3880790"/>
            <a:ext cx="324000" cy="3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52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Autofit/>
          </a:bodyPr>
          <a:lstStyle/>
          <a:p>
            <a:r>
              <a:rPr lang="pl-PL"/>
              <a:t>1–2. Modele docelowe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279272"/>
              </p:ext>
            </p:extLst>
          </p:nvPr>
        </p:nvGraphicFramePr>
        <p:xfrm>
          <a:off x="1342518" y="2705163"/>
          <a:ext cx="9444773" cy="2832957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1935869">
                  <a:extLst>
                    <a:ext uri="{9D8B030D-6E8A-4147-A177-3AD203B41FA5}">
                      <a16:colId xmlns:a16="http://schemas.microsoft.com/office/drawing/2014/main" val="1419387556"/>
                    </a:ext>
                  </a:extLst>
                </a:gridCol>
                <a:gridCol w="5767001">
                  <a:extLst>
                    <a:ext uri="{9D8B030D-6E8A-4147-A177-3AD203B41FA5}">
                      <a16:colId xmlns:a16="http://schemas.microsoft.com/office/drawing/2014/main" val="2210112295"/>
                    </a:ext>
                  </a:extLst>
                </a:gridCol>
                <a:gridCol w="1741903">
                  <a:extLst>
                    <a:ext uri="{9D8B030D-6E8A-4147-A177-3AD203B41FA5}">
                      <a16:colId xmlns:a16="http://schemas.microsoft.com/office/drawing/2014/main" val="3335657225"/>
                    </a:ext>
                  </a:extLst>
                </a:gridCol>
              </a:tblGrid>
              <a:tr h="314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>
                          <a:effectLst/>
                        </a:rPr>
                        <a:t>Kategoria</a:t>
                      </a:r>
                    </a:p>
                  </a:txBody>
                  <a:tcPr marL="4233" marR="4233" marT="4233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>
                          <a:effectLst/>
                        </a:rPr>
                        <a:t>Model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Wersja docelowa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585413"/>
                  </a:ext>
                </a:extLst>
              </a:tr>
              <a:tr h="314773">
                <a:tc rowSpan="3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pl-PL" sz="1600" b="1" u="none" strike="noStrike">
                          <a:effectLst/>
                        </a:rPr>
                        <a:t>PRN</a:t>
                      </a:r>
                    </a:p>
                  </a:txBody>
                  <a:tcPr marL="4233" marR="4233" marT="4233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pl-PL" sz="1600" u="none" strike="noStrike">
                          <a:effectLst/>
                        </a:rPr>
                        <a:t> 6410DB4, 6405DB4, 6400DB4, 6410B4, 6405B4, 6400B4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pl-PL" sz="1400" u="none" strike="noStrike" dirty="0">
                          <a:effectLst/>
                        </a:rPr>
                        <a:t>V 4.10.10 lub niższa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920904"/>
                  </a:ext>
                </a:extLst>
              </a:tr>
              <a:tr h="314773"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pl-PL" sz="1600" u="none" strike="noStrike">
                          <a:effectLst/>
                        </a:rPr>
                        <a:t> 3210B4, 3205B4, 3200B4, 3210B2, 3205B2, 3200B2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267822"/>
                  </a:ext>
                </a:extLst>
              </a:tr>
              <a:tr h="314773"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pl-PL" sz="1600" u="none" strike="noStrike" dirty="0">
                          <a:effectLst/>
                        </a:rPr>
                        <a:t> 1610B2, 1605B2, 1600B2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999997"/>
                  </a:ext>
                </a:extLst>
              </a:tr>
              <a:tr h="314773">
                <a:tc rowSpan="3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pl-PL" sz="1600" b="1" u="none" strike="noStrike">
                          <a:effectLst/>
                        </a:rPr>
                        <a:t>XRN</a:t>
                      </a:r>
                    </a:p>
                  </a:txBody>
                  <a:tcPr marL="4233" marR="4233" marT="4233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pl-PL" sz="1600" u="none" strike="noStrike">
                          <a:effectLst/>
                        </a:rPr>
                        <a:t> 6410DB4, 6410B4, 6410RB2, 6410B2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61454"/>
                  </a:ext>
                </a:extLst>
              </a:tr>
              <a:tr h="314773"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pl-PL" sz="1600" u="none" strike="noStrike">
                          <a:effectLst/>
                        </a:rPr>
                        <a:t> 3210B4, 3210RB2, 3210B2, 1620SB1, 1620B2, 820S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792488"/>
                  </a:ext>
                </a:extLst>
              </a:tr>
              <a:tr h="314773"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pl-PL" sz="1600" u="none" strike="noStrike">
                          <a:effectLst/>
                        </a:rPr>
                        <a:t> 420S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pl-PL" sz="1400" u="none" strike="noStrike">
                          <a:effectLst/>
                        </a:rPr>
                        <a:t>V 4.10.00 lub niższa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049264"/>
                  </a:ext>
                </a:extLst>
              </a:tr>
              <a:tr h="314773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pl-PL" sz="1600" b="1" u="none" strike="noStrike">
                          <a:effectLst/>
                        </a:rPr>
                        <a:t>QRN</a:t>
                      </a:r>
                    </a:p>
                  </a:txBody>
                  <a:tcPr marL="4233" marR="4233" marT="4233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pl-PL" sz="1600" u="none" strike="noStrike">
                          <a:effectLst/>
                        </a:rPr>
                        <a:t> 430S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pl-PL" sz="1400" u="none" strike="noStrike">
                          <a:effectLst/>
                        </a:rPr>
                        <a:t>V 4.10.00 lub niższa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72494"/>
                  </a:ext>
                </a:extLst>
              </a:tr>
              <a:tr h="314773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pl-PL" sz="1600" b="1" u="none" strike="noStrike">
                          <a:effectLst/>
                        </a:rPr>
                        <a:t>HRX</a:t>
                      </a:r>
                    </a:p>
                  </a:txBody>
                  <a:tcPr marL="4233" marR="4233" marT="4233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pl-PL" sz="1600" u="none" strike="noStrike" dirty="0" smtClean="0">
                          <a:effectLst/>
                        </a:rPr>
                        <a:t>435</a:t>
                      </a:r>
                      <a:r>
                        <a:rPr lang="pl-PL" sz="1600" u="none" strike="noStrike" dirty="0">
                          <a:effectLst/>
                        </a:rPr>
                        <a:t>, 434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pl-PL" sz="1400" u="none" strike="noStrike" dirty="0">
                          <a:effectLst/>
                        </a:rPr>
                        <a:t>V 4.09.00 lub niższa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4669683"/>
                  </a:ext>
                </a:extLst>
              </a:tr>
            </a:tbl>
          </a:graphicData>
        </a:graphic>
      </p:graphicFrame>
      <p:sp>
        <p:nvSpPr>
          <p:cNvPr id="5" name="내용 개체 틀 2"/>
          <p:cNvSpPr txBox="1">
            <a:spLocks/>
          </p:cNvSpPr>
          <p:nvPr/>
        </p:nvSpPr>
        <p:spPr>
          <a:xfrm>
            <a:off x="347585" y="976536"/>
            <a:ext cx="11522075" cy="1079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1">
                <a:solidFill>
                  <a:schemeClr val="accent2"/>
                </a:solidFill>
                <a:latin typeface="+mn-ea"/>
                <a:ea typeface="+mn-ea"/>
                <a:cs typeface="Arial" panose="020B0604020202020204" pitchFamily="34" charset="0"/>
              </a:rPr>
              <a:t>Docelowe modele zmian w zakresie DDNS/P2P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맑은 고딕" panose="020B0503020000020004" pitchFamily="50" charset="-127"/>
              <a:buChar char="-"/>
            </a:pPr>
            <a:r>
              <a:rPr lang="pl-PL" sz="1400">
                <a:latin typeface="+mn-ea"/>
                <a:cs typeface="Arial" panose="020B0604020202020204" pitchFamily="34" charset="0"/>
              </a:rPr>
              <a:t>W przypadku niżej wymienionych produktów przed podjęciem decyzji o zaktualizowaniu oprogramowania do wersji wyższej niż wskazano należy zweryfikować informacje w ich podręcznikach.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7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254759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 txBox="1">
            <a:spLocks/>
          </p:cNvSpPr>
          <p:nvPr/>
        </p:nvSpPr>
        <p:spPr>
          <a:xfrm>
            <a:off x="320358" y="3334814"/>
            <a:ext cx="6887266" cy="10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200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2. Sposób resetowania DDNS/P2P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9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206281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2–1. Sprawdzanie stanu zastosowania funkcji</a:t>
            </a: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347585" y="917784"/>
            <a:ext cx="11522075" cy="79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b="1">
                <a:solidFill>
                  <a:srgbClr val="F37321"/>
                </a:solidFill>
                <a:latin typeface="+mn-ea"/>
                <a:ea typeface="+mn-ea"/>
                <a:cs typeface="Arial" panose="020B0604020202020204" pitchFamily="34" charset="0"/>
              </a:rPr>
              <a:t>  Aktualny stan zastosowania i pomiary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맑은 고딕" panose="020B0503020000020004" pitchFamily="50" charset="-127"/>
              <a:buChar char="-"/>
            </a:pPr>
            <a:r>
              <a:rPr lang="pl-PL" sz="1400">
                <a:latin typeface="+mn-ea"/>
                <a:ea typeface="+mn-ea"/>
                <a:cs typeface="Arial" panose="020B0604020202020204" pitchFamily="34" charset="0"/>
              </a:rPr>
              <a:t>Sprawdź pomiary w celu utrzymania stanu środowiska sprzed aktualizacji oprogramowania.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14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977977" y="5943397"/>
            <a:ext cx="2815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200" b="1"/>
              <a:t>Przed pierwszym użyciem DDNS i P2P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590802" y="5703906"/>
            <a:ext cx="1202369" cy="23949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/>
              <a:t>Przypadek 4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1037288" y="5047525"/>
            <a:ext cx="2755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200" b="1" dirty="0"/>
              <a:t>Stosowanie DDNS i P2P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2590802" y="4808034"/>
            <a:ext cx="1202369" cy="23949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/>
              <a:t>Przypadek 3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1781081" y="4151654"/>
            <a:ext cx="20120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200" b="1"/>
              <a:t>Stosowanie tylko P2P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2590802" y="3912163"/>
            <a:ext cx="1202369" cy="23949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/>
              <a:t>Przypadek 2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619178" y="3255782"/>
            <a:ext cx="2173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200" b="1"/>
              <a:t>Stosowanie tylko DDNS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2590802" y="3016291"/>
            <a:ext cx="1202370" cy="23949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/>
              <a:t>Przypadek 1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3967642" y="2131174"/>
            <a:ext cx="889988" cy="26161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pl-PL" sz="1100" i="1">
                <a:solidFill>
                  <a:schemeClr val="tx1">
                    <a:lumMod val="85000"/>
                    <a:lumOff val="15000"/>
                  </a:schemeClr>
                </a:solidFill>
              </a:rPr>
              <a:t>Aktualizuj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5440485" y="1977286"/>
            <a:ext cx="833882" cy="415498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pl-PL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Aktywuj 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DDNS/P2P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6615449" y="1977286"/>
            <a:ext cx="1111202" cy="415498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pl-PL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Sprawdź nowy 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 DDNS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7978313" y="1977286"/>
            <a:ext cx="1253868" cy="415498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pl-PL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Usuń NVR z 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poziomu aplikacji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9088936" y="1977286"/>
            <a:ext cx="1821332" cy="415498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pl-PL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Ponownie zarejestruj NVR 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przy użyciu nowego QR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3967642" y="3281416"/>
            <a:ext cx="682602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976361" y="4170408"/>
            <a:ext cx="682602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3976361" y="5091670"/>
            <a:ext cx="682602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967642" y="6054484"/>
            <a:ext cx="682602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>
            <a:off x="4442690" y="2712721"/>
            <a:ext cx="5550080" cy="3829394"/>
            <a:chOff x="4012058" y="2900523"/>
            <a:chExt cx="4403704" cy="3388770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4012058" y="2900523"/>
              <a:ext cx="0" cy="338877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5112984" y="2900523"/>
              <a:ext cx="0" cy="338877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6213910" y="2900523"/>
              <a:ext cx="0" cy="338877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7314836" y="2900523"/>
              <a:ext cx="0" cy="338877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8415762" y="2900523"/>
              <a:ext cx="0" cy="338877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타원 32"/>
          <p:cNvSpPr/>
          <p:nvPr/>
        </p:nvSpPr>
        <p:spPr>
          <a:xfrm>
            <a:off x="4264959" y="2422945"/>
            <a:ext cx="324000" cy="32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1</a:t>
            </a:r>
          </a:p>
        </p:txBody>
      </p:sp>
      <p:sp>
        <p:nvSpPr>
          <p:cNvPr id="35" name="타원 34"/>
          <p:cNvSpPr/>
          <p:nvPr/>
        </p:nvSpPr>
        <p:spPr>
          <a:xfrm>
            <a:off x="5645645" y="2422945"/>
            <a:ext cx="324000" cy="32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2</a:t>
            </a:r>
          </a:p>
        </p:txBody>
      </p:sp>
      <p:sp>
        <p:nvSpPr>
          <p:cNvPr id="37" name="타원 36"/>
          <p:cNvSpPr/>
          <p:nvPr/>
        </p:nvSpPr>
        <p:spPr>
          <a:xfrm>
            <a:off x="7039997" y="2422945"/>
            <a:ext cx="324000" cy="32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3</a:t>
            </a:r>
          </a:p>
        </p:txBody>
      </p:sp>
      <p:sp>
        <p:nvSpPr>
          <p:cNvPr id="39" name="타원 38"/>
          <p:cNvSpPr/>
          <p:nvPr/>
        </p:nvSpPr>
        <p:spPr>
          <a:xfrm>
            <a:off x="8427517" y="2422945"/>
            <a:ext cx="324000" cy="32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4</a:t>
            </a:r>
          </a:p>
        </p:txBody>
      </p:sp>
      <p:sp>
        <p:nvSpPr>
          <p:cNvPr id="42" name="타원 41"/>
          <p:cNvSpPr/>
          <p:nvPr/>
        </p:nvSpPr>
        <p:spPr>
          <a:xfrm>
            <a:off x="5651731" y="3104927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2</a:t>
            </a:r>
          </a:p>
        </p:txBody>
      </p:sp>
      <p:sp>
        <p:nvSpPr>
          <p:cNvPr id="44" name="타원 43"/>
          <p:cNvSpPr/>
          <p:nvPr/>
        </p:nvSpPr>
        <p:spPr>
          <a:xfrm>
            <a:off x="5658563" y="400079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2</a:t>
            </a:r>
          </a:p>
        </p:txBody>
      </p:sp>
      <p:sp>
        <p:nvSpPr>
          <p:cNvPr id="45" name="타원 44"/>
          <p:cNvSpPr/>
          <p:nvPr/>
        </p:nvSpPr>
        <p:spPr>
          <a:xfrm>
            <a:off x="7039248" y="400079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3</a:t>
            </a:r>
          </a:p>
        </p:txBody>
      </p:sp>
      <p:sp>
        <p:nvSpPr>
          <p:cNvPr id="46" name="타원 45"/>
          <p:cNvSpPr/>
          <p:nvPr/>
        </p:nvSpPr>
        <p:spPr>
          <a:xfrm>
            <a:off x="8433601" y="400079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4</a:t>
            </a:r>
          </a:p>
        </p:txBody>
      </p:sp>
      <p:sp>
        <p:nvSpPr>
          <p:cNvPr id="47" name="타원 46"/>
          <p:cNvSpPr/>
          <p:nvPr/>
        </p:nvSpPr>
        <p:spPr>
          <a:xfrm>
            <a:off x="9821121" y="400079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5</a:t>
            </a:r>
          </a:p>
        </p:txBody>
      </p:sp>
      <p:sp>
        <p:nvSpPr>
          <p:cNvPr id="49" name="타원 48"/>
          <p:cNvSpPr/>
          <p:nvPr/>
        </p:nvSpPr>
        <p:spPr>
          <a:xfrm>
            <a:off x="5651728" y="4896670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2</a:t>
            </a:r>
          </a:p>
        </p:txBody>
      </p:sp>
      <p:sp>
        <p:nvSpPr>
          <p:cNvPr id="50" name="타원 49"/>
          <p:cNvSpPr/>
          <p:nvPr/>
        </p:nvSpPr>
        <p:spPr>
          <a:xfrm>
            <a:off x="8426766" y="4896670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4</a:t>
            </a:r>
          </a:p>
        </p:txBody>
      </p:sp>
      <p:sp>
        <p:nvSpPr>
          <p:cNvPr id="51" name="타원 50"/>
          <p:cNvSpPr/>
          <p:nvPr/>
        </p:nvSpPr>
        <p:spPr>
          <a:xfrm>
            <a:off x="9814286" y="4896670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5</a:t>
            </a:r>
          </a:p>
        </p:txBody>
      </p:sp>
      <p:sp>
        <p:nvSpPr>
          <p:cNvPr id="53" name="타원 52"/>
          <p:cNvSpPr/>
          <p:nvPr/>
        </p:nvSpPr>
        <p:spPr>
          <a:xfrm>
            <a:off x="5651728" y="5884875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2</a:t>
            </a:r>
          </a:p>
        </p:txBody>
      </p:sp>
      <p:sp>
        <p:nvSpPr>
          <p:cNvPr id="54" name="타원 53"/>
          <p:cNvSpPr/>
          <p:nvPr/>
        </p:nvSpPr>
        <p:spPr>
          <a:xfrm>
            <a:off x="7032414" y="5884875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3</a:t>
            </a:r>
          </a:p>
        </p:txBody>
      </p:sp>
      <p:sp>
        <p:nvSpPr>
          <p:cNvPr id="55" name="타원 54"/>
          <p:cNvSpPr/>
          <p:nvPr/>
        </p:nvSpPr>
        <p:spPr>
          <a:xfrm>
            <a:off x="9814286" y="5884875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5</a:t>
            </a:r>
          </a:p>
        </p:txBody>
      </p:sp>
      <p:sp>
        <p:nvSpPr>
          <p:cNvPr id="56" name="오른쪽 화살표 55"/>
          <p:cNvSpPr/>
          <p:nvPr/>
        </p:nvSpPr>
        <p:spPr>
          <a:xfrm>
            <a:off x="4646554" y="3203436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오른쪽 화살표 56"/>
          <p:cNvSpPr/>
          <p:nvPr/>
        </p:nvSpPr>
        <p:spPr>
          <a:xfrm>
            <a:off x="4646554" y="4102160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오른쪽 화살표 57"/>
          <p:cNvSpPr/>
          <p:nvPr/>
        </p:nvSpPr>
        <p:spPr>
          <a:xfrm>
            <a:off x="4646554" y="5026556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오른쪽 화살표 58"/>
          <p:cNvSpPr/>
          <p:nvPr/>
        </p:nvSpPr>
        <p:spPr>
          <a:xfrm>
            <a:off x="4646554" y="5986237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오른쪽 화살표 59"/>
          <p:cNvSpPr/>
          <p:nvPr/>
        </p:nvSpPr>
        <p:spPr>
          <a:xfrm>
            <a:off x="6063827" y="4111894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오른쪽 화살표 60"/>
          <p:cNvSpPr/>
          <p:nvPr/>
        </p:nvSpPr>
        <p:spPr>
          <a:xfrm>
            <a:off x="6063827" y="5036290"/>
            <a:ext cx="2313949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오른쪽 화살표 61"/>
          <p:cNvSpPr/>
          <p:nvPr/>
        </p:nvSpPr>
        <p:spPr>
          <a:xfrm>
            <a:off x="6060116" y="5995971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오른쪽 화살표 62"/>
          <p:cNvSpPr/>
          <p:nvPr/>
        </p:nvSpPr>
        <p:spPr>
          <a:xfrm>
            <a:off x="8832815" y="5032696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오른쪽 화살표 63"/>
          <p:cNvSpPr/>
          <p:nvPr/>
        </p:nvSpPr>
        <p:spPr>
          <a:xfrm>
            <a:off x="7452308" y="5991698"/>
            <a:ext cx="2313949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오른쪽 화살표 64"/>
          <p:cNvSpPr/>
          <p:nvPr/>
        </p:nvSpPr>
        <p:spPr>
          <a:xfrm>
            <a:off x="7456019" y="4102160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오른쪽 화살표 65"/>
          <p:cNvSpPr/>
          <p:nvPr/>
        </p:nvSpPr>
        <p:spPr>
          <a:xfrm>
            <a:off x="8832815" y="4111894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/>
          <p:cNvSpPr/>
          <p:nvPr/>
        </p:nvSpPr>
        <p:spPr>
          <a:xfrm>
            <a:off x="185569" y="983754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0</a:t>
            </a:r>
          </a:p>
        </p:txBody>
      </p:sp>
      <p:sp>
        <p:nvSpPr>
          <p:cNvPr id="68" name="타원 67"/>
          <p:cNvSpPr/>
          <p:nvPr/>
        </p:nvSpPr>
        <p:spPr>
          <a:xfrm>
            <a:off x="4265025" y="3112536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1</a:t>
            </a:r>
          </a:p>
        </p:txBody>
      </p:sp>
      <p:sp>
        <p:nvSpPr>
          <p:cNvPr id="69" name="타원 68"/>
          <p:cNvSpPr/>
          <p:nvPr/>
        </p:nvSpPr>
        <p:spPr>
          <a:xfrm>
            <a:off x="4271857" y="4008408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1</a:t>
            </a:r>
          </a:p>
        </p:txBody>
      </p:sp>
      <p:sp>
        <p:nvSpPr>
          <p:cNvPr id="70" name="타원 69"/>
          <p:cNvSpPr/>
          <p:nvPr/>
        </p:nvSpPr>
        <p:spPr>
          <a:xfrm>
            <a:off x="4265022" y="490427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1</a:t>
            </a:r>
          </a:p>
        </p:txBody>
      </p:sp>
      <p:sp>
        <p:nvSpPr>
          <p:cNvPr id="71" name="타원 70"/>
          <p:cNvSpPr/>
          <p:nvPr/>
        </p:nvSpPr>
        <p:spPr>
          <a:xfrm>
            <a:off x="4265022" y="5892484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1</a:t>
            </a:r>
          </a:p>
        </p:txBody>
      </p:sp>
      <p:sp>
        <p:nvSpPr>
          <p:cNvPr id="72" name="타원 71"/>
          <p:cNvSpPr/>
          <p:nvPr/>
        </p:nvSpPr>
        <p:spPr>
          <a:xfrm>
            <a:off x="9821121" y="2425784"/>
            <a:ext cx="324000" cy="32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897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2–2. Sposób resetowania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14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916" y="1851738"/>
            <a:ext cx="6025327" cy="3755449"/>
          </a:xfrm>
          <a:prstGeom prst="rect">
            <a:avLst/>
          </a:prstGeom>
        </p:spPr>
      </p:pic>
      <p:sp>
        <p:nvSpPr>
          <p:cNvPr id="8" name="내용 개체 틀 1"/>
          <p:cNvSpPr txBox="1">
            <a:spLocks/>
          </p:cNvSpPr>
          <p:nvPr/>
        </p:nvSpPr>
        <p:spPr>
          <a:xfrm>
            <a:off x="648881" y="1502649"/>
            <a:ext cx="8342396" cy="5139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/>
              <a:t>Zaktualizuj NVR do najnowszej wersji.</a:t>
            </a:r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pPr>
              <a:lnSpc>
                <a:spcPct val="130000"/>
              </a:lnSpc>
            </a:pPr>
            <a:r>
              <a:rPr lang="pl-PL" sz="1600" dirty="0"/>
              <a:t>Zaktualizuj aplikację Wisenet Mobile do najnowszej wersji.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pl-PL" sz="1600" dirty="0"/>
              <a:t>- Sprawdź w </a:t>
            </a:r>
            <a:r>
              <a:rPr lang="en-US" sz="1600" dirty="0"/>
              <a:t>     </a:t>
            </a:r>
            <a:r>
              <a:rPr lang="pl-PL" sz="1600" dirty="0"/>
              <a:t>            lub </a:t>
            </a:r>
            <a:r>
              <a:rPr lang="en-US" sz="1600" dirty="0"/>
              <a:t>    </a:t>
            </a:r>
            <a:r>
              <a:rPr lang="pl-PL" sz="1600" dirty="0"/>
              <a:t>           </a:t>
            </a:r>
            <a:r>
              <a:rPr lang="en-US" sz="1600" dirty="0"/>
              <a:t> </a:t>
            </a:r>
            <a:r>
              <a:rPr lang="pl-PL" sz="1600" dirty="0"/>
              <a:t>.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557" y="6114869"/>
            <a:ext cx="1091882" cy="32807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366" y="6114868"/>
            <a:ext cx="1113631" cy="328077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2476620" y="4908823"/>
            <a:ext cx="5554014" cy="35898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347585" y="917784"/>
            <a:ext cx="11522075" cy="79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b="1">
                <a:solidFill>
                  <a:srgbClr val="F37321"/>
                </a:solidFill>
                <a:latin typeface="+mn-ea"/>
                <a:ea typeface="+mn-ea"/>
                <a:cs typeface="Arial" panose="020B0604020202020204" pitchFamily="34" charset="0"/>
              </a:rPr>
              <a:t>  Aktualizacja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0619032" y="1312947"/>
            <a:ext cx="616527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/>
              <a:t>Przypadek 4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0619033" y="1018388"/>
            <a:ext cx="616527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/>
              <a:t>Przypadek 2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9950564" y="1022531"/>
            <a:ext cx="616527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/>
              <a:t>Przypadek 1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9950564" y="1317091"/>
            <a:ext cx="616527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/>
              <a:t>Przypadek 3</a:t>
            </a:r>
          </a:p>
        </p:txBody>
      </p:sp>
      <p:sp>
        <p:nvSpPr>
          <p:cNvPr id="19" name="타원 18"/>
          <p:cNvSpPr/>
          <p:nvPr/>
        </p:nvSpPr>
        <p:spPr>
          <a:xfrm>
            <a:off x="185585" y="988947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052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2–2. Sposób resetowania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14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919652" y="2066091"/>
            <a:ext cx="8088872" cy="4413680"/>
            <a:chOff x="830685" y="1431173"/>
            <a:chExt cx="9144000" cy="5208922"/>
          </a:xfrm>
        </p:grpSpPr>
        <p:grpSp>
          <p:nvGrpSpPr>
            <p:cNvPr id="12" name="그룹 11"/>
            <p:cNvGrpSpPr/>
            <p:nvPr/>
          </p:nvGrpSpPr>
          <p:grpSpPr>
            <a:xfrm>
              <a:off x="830685" y="1431173"/>
              <a:ext cx="9144000" cy="5208922"/>
              <a:chOff x="0" y="1649078"/>
              <a:chExt cx="9144000" cy="5208922"/>
            </a:xfrm>
          </p:grpSpPr>
          <p:grpSp>
            <p:nvGrpSpPr>
              <p:cNvPr id="15" name="그룹 14"/>
              <p:cNvGrpSpPr/>
              <p:nvPr/>
            </p:nvGrpSpPr>
            <p:grpSpPr>
              <a:xfrm>
                <a:off x="0" y="1649078"/>
                <a:ext cx="9144000" cy="5208922"/>
                <a:chOff x="0" y="1649078"/>
                <a:chExt cx="9144000" cy="5208922"/>
              </a:xfrm>
            </p:grpSpPr>
            <p:pic>
              <p:nvPicPr>
                <p:cNvPr id="17" name="그림 1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17036"/>
                <a:stretch/>
              </p:blipFill>
              <p:spPr>
                <a:xfrm>
                  <a:off x="0" y="1649078"/>
                  <a:ext cx="8652387" cy="5208922"/>
                </a:xfrm>
                <a:prstGeom prst="rect">
                  <a:avLst/>
                </a:prstGeom>
              </p:spPr>
            </p:pic>
            <p:pic>
              <p:nvPicPr>
                <p:cNvPr id="18" name="그림 1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84237"/>
                <a:stretch/>
              </p:blipFill>
              <p:spPr>
                <a:xfrm>
                  <a:off x="7500077" y="1649078"/>
                  <a:ext cx="1643923" cy="5208922"/>
                </a:xfrm>
                <a:prstGeom prst="rect">
                  <a:avLst/>
                </a:prstGeom>
              </p:spPr>
            </p:pic>
          </p:grpSp>
          <p:sp>
            <p:nvSpPr>
              <p:cNvPr id="16" name="직사각형 15"/>
              <p:cNvSpPr/>
              <p:nvPr/>
            </p:nvSpPr>
            <p:spPr>
              <a:xfrm>
                <a:off x="3048000" y="4483510"/>
                <a:ext cx="1474839" cy="255638"/>
              </a:xfrm>
              <a:prstGeom prst="rect">
                <a:avLst/>
              </a:prstGeom>
              <a:solidFill>
                <a:srgbClr val="2020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5146" y="2306239"/>
              <a:ext cx="601765" cy="601765"/>
            </a:xfrm>
            <a:prstGeom prst="ellipse">
              <a:avLst/>
            </a:prstGeom>
            <a:ln w="44450">
              <a:solidFill>
                <a:schemeClr val="accent4"/>
              </a:solidFill>
            </a:ln>
          </p:spPr>
        </p:pic>
        <p:sp>
          <p:nvSpPr>
            <p:cNvPr id="20" name="타원 19"/>
            <p:cNvSpPr/>
            <p:nvPr/>
          </p:nvSpPr>
          <p:spPr>
            <a:xfrm>
              <a:off x="2253509" y="2299517"/>
              <a:ext cx="249382" cy="2493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b="1">
                  <a:solidFill>
                    <a:schemeClr val="tx1"/>
                  </a:solidFill>
                </a:rPr>
                <a:t>1</a:t>
              </a:r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32979" y="5973345"/>
              <a:ext cx="666750" cy="666750"/>
            </a:xfrm>
            <a:prstGeom prst="ellipse">
              <a:avLst/>
            </a:prstGeom>
            <a:ln w="44450">
              <a:solidFill>
                <a:schemeClr val="accent4"/>
              </a:solidFill>
            </a:ln>
          </p:spPr>
        </p:pic>
        <p:sp>
          <p:nvSpPr>
            <p:cNvPr id="22" name="타원 21"/>
            <p:cNvSpPr/>
            <p:nvPr/>
          </p:nvSpPr>
          <p:spPr>
            <a:xfrm>
              <a:off x="5908396" y="5941751"/>
              <a:ext cx="249382" cy="2493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b="1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93070" y="3484674"/>
              <a:ext cx="4382973" cy="2073138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sp>
          <p:nvSpPr>
            <p:cNvPr id="25" name="오른쪽 화살표 24"/>
            <p:cNvSpPr/>
            <p:nvPr/>
          </p:nvSpPr>
          <p:spPr>
            <a:xfrm rot="2758259">
              <a:off x="3582287" y="3744200"/>
              <a:ext cx="1337187" cy="582868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내용 개체 틀 2"/>
          <p:cNvSpPr txBox="1">
            <a:spLocks/>
          </p:cNvSpPr>
          <p:nvPr/>
        </p:nvSpPr>
        <p:spPr>
          <a:xfrm>
            <a:off x="347585" y="917784"/>
            <a:ext cx="11522075" cy="79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b="1">
                <a:solidFill>
                  <a:srgbClr val="F37321"/>
                </a:solidFill>
                <a:latin typeface="+mn-ea"/>
                <a:ea typeface="+mn-ea"/>
                <a:cs typeface="Arial" panose="020B0604020202020204" pitchFamily="34" charset="0"/>
              </a:rPr>
              <a:t>  Aktywacja DDNS/P2P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내용 개체 틀 1"/>
          <p:cNvSpPr txBox="1">
            <a:spLocks/>
          </p:cNvSpPr>
          <p:nvPr/>
        </p:nvSpPr>
        <p:spPr>
          <a:xfrm>
            <a:off x="602629" y="1641714"/>
            <a:ext cx="10635942" cy="3145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/>
              <a:t>W menu [Ustawienia] &gt; [Sieć] &gt; [DDNS&amp;P2P] urządzenia zaznacz pole [Włącz].</a:t>
            </a:r>
            <a:r>
              <a:rPr lang="en-US" sz="1600" dirty="0"/>
              <a:t> </a:t>
            </a:r>
            <a:r>
              <a:rPr lang="pl-PL" sz="1600" dirty="0"/>
              <a:t>Kod QR został aktywowany.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0619032" y="1312947"/>
            <a:ext cx="930031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/>
              <a:t>Przypadek 4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0619033" y="1018388"/>
            <a:ext cx="930032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/>
              <a:t>Przypadek 2</a:t>
            </a:r>
          </a:p>
        </p:txBody>
      </p:sp>
      <p:sp>
        <p:nvSpPr>
          <p:cNvPr id="32" name="모서리가 둥근 직사각형 31"/>
          <p:cNvSpPr/>
          <p:nvPr/>
        </p:nvSpPr>
        <p:spPr>
          <a:xfrm>
            <a:off x="9637060" y="1022531"/>
            <a:ext cx="930032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 dirty="0"/>
              <a:t>Przypadek 1</a:t>
            </a:r>
          </a:p>
        </p:txBody>
      </p:sp>
      <p:sp>
        <p:nvSpPr>
          <p:cNvPr id="33" name="모서리가 둥근 직사각형 32"/>
          <p:cNvSpPr/>
          <p:nvPr/>
        </p:nvSpPr>
        <p:spPr>
          <a:xfrm>
            <a:off x="9637060" y="1317091"/>
            <a:ext cx="930031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 dirty="0"/>
              <a:t>Przypadek 3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A6122B13-24A6-91B2-B7ED-15BC0839E61B}"/>
              </a:ext>
            </a:extLst>
          </p:cNvPr>
          <p:cNvSpPr/>
          <p:nvPr/>
        </p:nvSpPr>
        <p:spPr>
          <a:xfrm>
            <a:off x="185585" y="988947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2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11257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63B4DD22F64F5E479A87F31708F9D41F" ma:contentTypeVersion="2" ma:contentTypeDescription="새 문서를 만듭니다." ma:contentTypeScope="" ma:versionID="a6fc5438ad3ae9b76f8c797f5865b05b">
  <xsd:schema xmlns:xsd="http://www.w3.org/2001/XMLSchema" xmlns:xs="http://www.w3.org/2001/XMLSchema" xmlns:p="http://schemas.microsoft.com/office/2006/metadata/properties" xmlns:ns2="2122fd7b-6ac4-45f7-8c40-874bdb36701e" targetNamespace="http://schemas.microsoft.com/office/2006/metadata/properties" ma:root="true" ma:fieldsID="88e1617d2141f8aab1a894ae1f289be7" ns2:_="">
    <xsd:import namespace="2122fd7b-6ac4-45f7-8c40-874bdb3670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22fd7b-6ac4-45f7-8c40-874bdb3670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DEB033-A813-4582-8C15-2CA055DE50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C63C6F-CF5B-4A0C-9270-CE2BCF6563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22fd7b-6ac4-45f7-8c40-874bdb3670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965</Words>
  <Application>Microsoft Office PowerPoint</Application>
  <PresentationFormat>와이드스크린</PresentationFormat>
  <Paragraphs>198</Paragraphs>
  <Slides>15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MS Gothic</vt:lpstr>
      <vt:lpstr>나눔고딕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1–1. Omówienie zmian w funkcjach</vt:lpstr>
      <vt:lpstr>1–2. Modele docelowe</vt:lpstr>
      <vt:lpstr>PowerPoint 프레젠테이션</vt:lpstr>
      <vt:lpstr>2–1. Sprawdzanie stanu zastosowania funkcji</vt:lpstr>
      <vt:lpstr>2–2. Sposób resetowania</vt:lpstr>
      <vt:lpstr>2–2. Sposób resetowania</vt:lpstr>
      <vt:lpstr>2–2. Sposób resetowania</vt:lpstr>
      <vt:lpstr>2–2. Sposób resetowania</vt:lpstr>
      <vt:lpstr>2–2. Sposób resetowania</vt:lpstr>
      <vt:lpstr>2–3. Pytania i odpowiedzi</vt:lpstr>
      <vt:lpstr>2–3. Pytania i odpowiedzi</vt:lpstr>
      <vt:lpstr>PowerPoint 프레젠테이션</vt:lpstr>
    </vt:vector>
  </TitlesOfParts>
  <Company>Hanwha Techwin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김경현(KYUNGHYUN KIM)</dc:creator>
  <cp:lastModifiedBy>김경현(KYUNGHYUN KIM)</cp:lastModifiedBy>
  <cp:revision>120</cp:revision>
  <dcterms:created xsi:type="dcterms:W3CDTF">2022-07-05T06:28:17Z</dcterms:created>
  <dcterms:modified xsi:type="dcterms:W3CDTF">2022-09-13T06:36:47Z</dcterms:modified>
</cp:coreProperties>
</file>